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57" r:id="rId3"/>
    <p:sldId id="407" r:id="rId4"/>
    <p:sldId id="299" r:id="rId5"/>
    <p:sldId id="386" r:id="rId6"/>
    <p:sldId id="303" r:id="rId7"/>
    <p:sldId id="387" r:id="rId8"/>
    <p:sldId id="388" r:id="rId9"/>
    <p:sldId id="389" r:id="rId10"/>
    <p:sldId id="412" r:id="rId11"/>
    <p:sldId id="358" r:id="rId12"/>
    <p:sldId id="390" r:id="rId13"/>
    <p:sldId id="259" r:id="rId14"/>
    <p:sldId id="383" r:id="rId15"/>
    <p:sldId id="384" r:id="rId16"/>
    <p:sldId id="391" r:id="rId17"/>
    <p:sldId id="361" r:id="rId18"/>
    <p:sldId id="356" r:id="rId19"/>
    <p:sldId id="392" r:id="rId20"/>
    <p:sldId id="393" r:id="rId21"/>
    <p:sldId id="414" r:id="rId22"/>
    <p:sldId id="359" r:id="rId23"/>
    <p:sldId id="394" r:id="rId24"/>
    <p:sldId id="395" r:id="rId25"/>
    <p:sldId id="396" r:id="rId26"/>
    <p:sldId id="300" r:id="rId27"/>
    <p:sldId id="397" r:id="rId28"/>
    <p:sldId id="362" r:id="rId29"/>
    <p:sldId id="363" r:id="rId30"/>
    <p:sldId id="364" r:id="rId31"/>
    <p:sldId id="366" r:id="rId32"/>
    <p:sldId id="399" r:id="rId33"/>
    <p:sldId id="369" r:id="rId34"/>
    <p:sldId id="302" r:id="rId35"/>
    <p:sldId id="408" r:id="rId36"/>
    <p:sldId id="370" r:id="rId37"/>
    <p:sldId id="400" r:id="rId38"/>
    <p:sldId id="401" r:id="rId39"/>
    <p:sldId id="371" r:id="rId40"/>
    <p:sldId id="372" r:id="rId41"/>
    <p:sldId id="415" r:id="rId42"/>
    <p:sldId id="373" r:id="rId43"/>
    <p:sldId id="402" r:id="rId44"/>
    <p:sldId id="403" r:id="rId45"/>
    <p:sldId id="404" r:id="rId46"/>
    <p:sldId id="405" r:id="rId47"/>
    <p:sldId id="416" r:id="rId48"/>
    <p:sldId id="381" r:id="rId49"/>
    <p:sldId id="293" r:id="rId5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nur Ekinci" initials="BE" lastIdx="13" clrIdx="1">
    <p:extLst>
      <p:ext uri="{19B8F6BF-5375-455C-9EA6-DF929625EA0E}">
        <p15:presenceInfo xmlns:p15="http://schemas.microsoft.com/office/powerpoint/2012/main" userId="S-1-5-21-2388202239-3538787356-3256464325-11764" providerId="AD"/>
      </p:ext>
    </p:extLst>
  </p:cmAuthor>
  <p:cmAuthor id="3" name="Hakan Çetin" initials="HÇ" lastIdx="20"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EE7430"/>
    <a:srgbClr val="B2B2B2"/>
    <a:srgbClr val="FFFFFF"/>
    <a:srgbClr val="E61F4F"/>
    <a:srgbClr val="DADADA"/>
    <a:srgbClr val="231F20"/>
    <a:srgbClr val="D18D05"/>
    <a:srgbClr val="FAB529"/>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9954" autoAdjust="0"/>
  </p:normalViewPr>
  <p:slideViewPr>
    <p:cSldViewPr snapToGrid="0">
      <p:cViewPr varScale="1">
        <p:scale>
          <a:sx n="52" d="100"/>
          <a:sy n="52" d="100"/>
        </p:scale>
        <p:origin x="12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10.08.2023</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10.08.2023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 Her İşin Başı,</a:t>
            </a:r>
            <a:r>
              <a:rPr lang="tr-TR" sz="1200" b="0" i="0" u="none" strike="noStrike" kern="1200" baseline="0" dirty="0">
                <a:solidFill>
                  <a:schemeClr val="tx1"/>
                </a:solidFill>
                <a:latin typeface="+mn-lt"/>
                <a:ea typeface="+mn-ea"/>
                <a:cs typeface="+mn-cs"/>
              </a:rPr>
              <a:t> Mustafa Taşdemir, Ömer Ataç, 2016, İstanbul, Yeşilay TBM Alan Kitaplığı Dizisi No: 7.</a:t>
            </a:r>
            <a:endParaRPr lang="tr-T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18581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Katılımcılara, «insanı yemeye yönelten sebepler nelerdir?» sorusu sorulur. Tartışmada eğitimci ihtiyaç için yemek (gerçekten acıktığı için yemek), duygusal nedenlerle yemek (kendini daha iyi hissetmek, bir duygudan kurtulmak, bastırmak için tok olduğu</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ya da ihtiyacı olmadığı halde beslenmek) ve alışkanlık için yemek (yemek saatinin geldiği için yemek) kavramlarıyla ilgili vurgu yapar.</a:t>
            </a:r>
          </a:p>
          <a:p>
            <a:r>
              <a:rPr lang="tr-TR" sz="1200" kern="1200" dirty="0">
                <a:solidFill>
                  <a:schemeClr val="tx1"/>
                </a:solidFill>
                <a:effectLst/>
                <a:latin typeface="+mn-lt"/>
                <a:ea typeface="+mn-ea"/>
                <a:cs typeface="+mn-cs"/>
              </a:rPr>
              <a:t>Duyguların yemek yeme davranışı üzerinde nasıl bir etkisi olduğu sorulur. Hangi duyguda hangi yiyeceğe yöneldiklerini işaretlemeleri istenir. İşaretledikten sonra neler fark ettikleri sorulur. Yemenin ne sıklıkla olduğu ve yemenin miktarının duygulara göre nasıl değiştiğine değinilir. Katılımcıların beslenme üzerinde farkındalıklarını arttırmak için duygu-beslenme günlüğü tutmalarının yararlı olacağı söylenip etkinlik sonlandırılır.</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08503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3428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53585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407795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05266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43030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32234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2084633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45298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366611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20265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4067846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95341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253928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44899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3492927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597612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2964629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3211130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8132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9800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352608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923585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30328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655462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2345925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754909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438281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360958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1896941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16519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35194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280121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59616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54176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2869801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3090460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2496780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940195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040765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3072056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 Her İşin Başı,</a:t>
            </a:r>
            <a:r>
              <a:rPr lang="tr-TR" sz="1200" b="0" i="0" u="none" strike="noStrike" kern="1200" baseline="0">
                <a:solidFill>
                  <a:schemeClr val="tx1"/>
                </a:solidFill>
                <a:latin typeface="+mn-lt"/>
                <a:ea typeface="+mn-ea"/>
                <a:cs typeface="+mn-cs"/>
              </a:rPr>
              <a:t> Mustafa Taşdemir, Ömer Ataç, 2016, İstanbul, Yeşilay TBM Alan Kitaplığı Dizisi No: 7.</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198405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28255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552090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28690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9952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124959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ADF0281-9B2F-014D-9A53-39E1FC2A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8" name="Rectangle 13">
            <a:extLst>
              <a:ext uri="{FF2B5EF4-FFF2-40B4-BE49-F238E27FC236}">
                <a16:creationId xmlns:a16="http://schemas.microsoft.com/office/drawing/2014/main" id="{C4A74592-D089-C44F-8B7E-B79820C1818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9" name="Metin kutusu 8">
            <a:extLst>
              <a:ext uri="{FF2B5EF4-FFF2-40B4-BE49-F238E27FC236}">
                <a16:creationId xmlns:a16="http://schemas.microsoft.com/office/drawing/2014/main" id="{E28FBF42-06AB-A34D-BA1E-72F03878A1A7}"/>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
        <p:nvSpPr>
          <p:cNvPr id="10" name="Rectangle 9">
            <a:extLst>
              <a:ext uri="{FF2B5EF4-FFF2-40B4-BE49-F238E27FC236}">
                <a16:creationId xmlns:a16="http://schemas.microsoft.com/office/drawing/2014/main" id="{7F499A54-E7B6-A446-8144-33F065C42779}"/>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 name="Rectangle 9">
            <a:extLst>
              <a:ext uri="{FF2B5EF4-FFF2-40B4-BE49-F238E27FC236}">
                <a16:creationId xmlns:a16="http://schemas.microsoft.com/office/drawing/2014/main" id="{41FFC06B-984F-A04B-A622-8D600505444E}"/>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98823C1-44F6-4442-A93C-A4D0F5DCBB1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id="{42E3C9DB-A6BF-0D41-970D-65C3428466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id="{4BEDE438-8A8E-5D44-950A-51AB951D67A5}"/>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id="{A4A8D4FB-7B9F-5249-9925-2271BE27AC3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
        <p:nvSpPr>
          <p:cNvPr id="11" name="Rectangle 9">
            <a:extLst>
              <a:ext uri="{FF2B5EF4-FFF2-40B4-BE49-F238E27FC236}">
                <a16:creationId xmlns:a16="http://schemas.microsoft.com/office/drawing/2014/main" id="{663DDDED-99DD-D640-953A-158736E8B06C}"/>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id="{4F969BC7-D2BA-514E-9AE0-4E42AF4452F8}"/>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10.08.2023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10.08.2023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10.08.2023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10.08.2023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7.emf"/><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3" name="Metin kutusu 22"/>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5" name="Resim 14">
            <a:extLst>
              <a:ext uri="{FF2B5EF4-FFF2-40B4-BE49-F238E27FC236}">
                <a16:creationId xmlns:a16="http://schemas.microsoft.com/office/drawing/2014/main" id="{1BCED06A-65E2-E442-94B1-AB279B2E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56649" y="2951775"/>
            <a:ext cx="4561114" cy="2308324"/>
          </a:xfrm>
          <a:prstGeom prst="rect">
            <a:avLst/>
          </a:prstGeom>
          <a:noFill/>
        </p:spPr>
        <p:txBody>
          <a:bodyPr wrap="square" rtlCol="0">
            <a:spAutoFit/>
          </a:bodyPr>
          <a:lstStyle/>
          <a:p>
            <a:pPr marL="285750" indent="-285750">
              <a:buFont typeface="Courier New" panose="02070309020205020404" pitchFamily="49" charset="0"/>
              <a:buChar char="o"/>
            </a:pPr>
            <a:r>
              <a:rPr lang="tr-TR" dirty="0">
                <a:solidFill>
                  <a:srgbClr val="575757"/>
                </a:solidFill>
              </a:rPr>
              <a:t>Çikolata</a:t>
            </a:r>
          </a:p>
          <a:p>
            <a:pPr marL="285750" indent="-285750">
              <a:buFont typeface="Courier New" panose="02070309020205020404" pitchFamily="49" charset="0"/>
              <a:buChar char="o"/>
            </a:pPr>
            <a:r>
              <a:rPr lang="tr-TR" dirty="0">
                <a:solidFill>
                  <a:srgbClr val="575757"/>
                </a:solidFill>
              </a:rPr>
              <a:t>Şeker </a:t>
            </a:r>
          </a:p>
          <a:p>
            <a:pPr marL="285750" indent="-285750">
              <a:buFont typeface="Courier New" panose="02070309020205020404" pitchFamily="49" charset="0"/>
              <a:buChar char="o"/>
            </a:pPr>
            <a:r>
              <a:rPr lang="tr-TR" dirty="0">
                <a:solidFill>
                  <a:srgbClr val="575757"/>
                </a:solidFill>
              </a:rPr>
              <a:t>Çekirdek </a:t>
            </a:r>
          </a:p>
          <a:p>
            <a:pPr marL="285750" indent="-285750">
              <a:buFont typeface="Courier New" panose="02070309020205020404" pitchFamily="49" charset="0"/>
              <a:buChar char="o"/>
            </a:pPr>
            <a:r>
              <a:rPr lang="tr-TR" dirty="0">
                <a:solidFill>
                  <a:srgbClr val="575757"/>
                </a:solidFill>
              </a:rPr>
              <a:t>Cips </a:t>
            </a:r>
          </a:p>
          <a:p>
            <a:pPr marL="285750" indent="-285750">
              <a:buFont typeface="Courier New" panose="02070309020205020404" pitchFamily="49" charset="0"/>
              <a:buChar char="o"/>
            </a:pPr>
            <a:r>
              <a:rPr lang="tr-TR" dirty="0">
                <a:solidFill>
                  <a:srgbClr val="575757"/>
                </a:solidFill>
              </a:rPr>
              <a:t>Kuruyemiş </a:t>
            </a:r>
          </a:p>
          <a:p>
            <a:pPr marL="285750" indent="-285750">
              <a:buFont typeface="Courier New" panose="02070309020205020404" pitchFamily="49" charset="0"/>
              <a:buChar char="o"/>
            </a:pPr>
            <a:r>
              <a:rPr lang="tr-TR" dirty="0" err="1">
                <a:solidFill>
                  <a:srgbClr val="575757"/>
                </a:solidFill>
              </a:rPr>
              <a:t>Fast</a:t>
            </a:r>
            <a:r>
              <a:rPr lang="tr-TR" dirty="0">
                <a:solidFill>
                  <a:srgbClr val="575757"/>
                </a:solidFill>
              </a:rPr>
              <a:t> </a:t>
            </a:r>
            <a:r>
              <a:rPr lang="tr-TR" dirty="0" err="1">
                <a:solidFill>
                  <a:srgbClr val="575757"/>
                </a:solidFill>
              </a:rPr>
              <a:t>Food</a:t>
            </a:r>
            <a:r>
              <a:rPr lang="tr-TR" dirty="0">
                <a:solidFill>
                  <a:srgbClr val="575757"/>
                </a:solidFill>
              </a:rPr>
              <a:t> </a:t>
            </a:r>
          </a:p>
          <a:p>
            <a:pPr marL="285750" indent="-285750">
              <a:buFont typeface="Courier New" panose="02070309020205020404" pitchFamily="49" charset="0"/>
              <a:buChar char="o"/>
            </a:pPr>
            <a:r>
              <a:rPr lang="tr-TR" dirty="0">
                <a:solidFill>
                  <a:srgbClr val="575757"/>
                </a:solidFill>
              </a:rPr>
              <a:t>Pilav, Makarna </a:t>
            </a:r>
          </a:p>
          <a:p>
            <a:pPr marL="285750" indent="-285750">
              <a:buFont typeface="Courier New" panose="02070309020205020404" pitchFamily="49" charset="0"/>
              <a:buChar char="o"/>
            </a:pPr>
            <a:r>
              <a:rPr lang="tr-TR" dirty="0">
                <a:solidFill>
                  <a:srgbClr val="575757"/>
                </a:solidFill>
              </a:rPr>
              <a:t>Gazlı İçecek (</a:t>
            </a:r>
            <a:r>
              <a:rPr lang="tr-TR" dirty="0" err="1">
                <a:solidFill>
                  <a:srgbClr val="575757"/>
                </a:solidFill>
              </a:rPr>
              <a:t>Kola,Soda</a:t>
            </a:r>
            <a:r>
              <a:rPr lang="tr-TR" dirty="0">
                <a:solidFill>
                  <a:srgbClr val="575757"/>
                </a:solidFill>
              </a:rPr>
              <a:t> vb.)</a:t>
            </a:r>
          </a:p>
        </p:txBody>
      </p:sp>
      <p:sp>
        <p:nvSpPr>
          <p:cNvPr id="5" name="Metin kutusu 4"/>
          <p:cNvSpPr txBox="1"/>
          <p:nvPr/>
        </p:nvSpPr>
        <p:spPr>
          <a:xfrm>
            <a:off x="4917763" y="2951775"/>
            <a:ext cx="4186480" cy="2308324"/>
          </a:xfrm>
          <a:prstGeom prst="rect">
            <a:avLst/>
          </a:prstGeom>
          <a:noFill/>
        </p:spPr>
        <p:txBody>
          <a:bodyPr wrap="square" rtlCol="0">
            <a:spAutoFit/>
          </a:bodyPr>
          <a:lstStyle/>
          <a:p>
            <a:pPr marL="285750" indent="-285750">
              <a:buFont typeface="Courier New" panose="02070309020205020404" pitchFamily="49" charset="0"/>
              <a:buChar char="o"/>
            </a:pPr>
            <a:r>
              <a:rPr lang="tr-TR" dirty="0">
                <a:solidFill>
                  <a:srgbClr val="575757"/>
                </a:solidFill>
              </a:rPr>
              <a:t>Kırgın </a:t>
            </a:r>
          </a:p>
          <a:p>
            <a:pPr marL="285750" indent="-285750">
              <a:buFont typeface="Courier New" panose="02070309020205020404" pitchFamily="49" charset="0"/>
              <a:buChar char="o"/>
            </a:pPr>
            <a:r>
              <a:rPr lang="tr-TR" dirty="0">
                <a:solidFill>
                  <a:srgbClr val="575757"/>
                </a:solidFill>
              </a:rPr>
              <a:t>Öfkeli </a:t>
            </a:r>
          </a:p>
          <a:p>
            <a:pPr marL="285750" indent="-285750">
              <a:buFont typeface="Courier New" panose="02070309020205020404" pitchFamily="49" charset="0"/>
              <a:buChar char="o"/>
            </a:pPr>
            <a:r>
              <a:rPr lang="tr-TR" dirty="0">
                <a:solidFill>
                  <a:srgbClr val="575757"/>
                </a:solidFill>
              </a:rPr>
              <a:t>Kaygılı </a:t>
            </a:r>
          </a:p>
          <a:p>
            <a:pPr marL="285750" indent="-285750">
              <a:buFont typeface="Courier New" panose="02070309020205020404" pitchFamily="49" charset="0"/>
              <a:buChar char="o"/>
            </a:pPr>
            <a:r>
              <a:rPr lang="tr-TR" dirty="0">
                <a:solidFill>
                  <a:srgbClr val="575757"/>
                </a:solidFill>
              </a:rPr>
              <a:t>Neşeli  </a:t>
            </a:r>
          </a:p>
          <a:p>
            <a:pPr marL="285750" indent="-285750">
              <a:buFont typeface="Courier New" panose="02070309020205020404" pitchFamily="49" charset="0"/>
              <a:buChar char="o"/>
            </a:pPr>
            <a:r>
              <a:rPr lang="tr-TR" dirty="0">
                <a:solidFill>
                  <a:srgbClr val="575757"/>
                </a:solidFill>
              </a:rPr>
              <a:t>Suçlu </a:t>
            </a:r>
          </a:p>
          <a:p>
            <a:pPr marL="285750" indent="-285750">
              <a:buFont typeface="Courier New" panose="02070309020205020404" pitchFamily="49" charset="0"/>
              <a:buChar char="o"/>
            </a:pPr>
            <a:r>
              <a:rPr lang="tr-TR" dirty="0">
                <a:solidFill>
                  <a:srgbClr val="575757"/>
                </a:solidFill>
              </a:rPr>
              <a:t>Üzgün</a:t>
            </a:r>
          </a:p>
          <a:p>
            <a:pPr marL="285750" indent="-285750">
              <a:buFont typeface="Courier New" panose="02070309020205020404" pitchFamily="49" charset="0"/>
              <a:buChar char="o"/>
            </a:pPr>
            <a:r>
              <a:rPr lang="tr-TR" dirty="0">
                <a:solidFill>
                  <a:srgbClr val="575757"/>
                </a:solidFill>
              </a:rPr>
              <a:t>Yalnız </a:t>
            </a:r>
          </a:p>
          <a:p>
            <a:pPr marL="285750" indent="-285750">
              <a:buFont typeface="Courier New" panose="02070309020205020404" pitchFamily="49" charset="0"/>
              <a:buChar char="o"/>
            </a:pPr>
            <a:r>
              <a:rPr lang="tr-TR" dirty="0">
                <a:solidFill>
                  <a:srgbClr val="575757"/>
                </a:solidFill>
              </a:rPr>
              <a:t>Yetersiz</a:t>
            </a:r>
          </a:p>
        </p:txBody>
      </p:sp>
      <p:sp>
        <p:nvSpPr>
          <p:cNvPr id="6" name="Freeform 5">
            <a:extLst>
              <a:ext uri="{FF2B5EF4-FFF2-40B4-BE49-F238E27FC236}">
                <a16:creationId xmlns:a16="http://schemas.microsoft.com/office/drawing/2014/main" id="{ECD3188A-C44C-6344-A21E-BBF4A1589642}"/>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Metin kutusu 6">
            <a:extLst>
              <a:ext uri="{FF2B5EF4-FFF2-40B4-BE49-F238E27FC236}">
                <a16:creationId xmlns:a16="http://schemas.microsoft.com/office/drawing/2014/main" id="{7D0886D5-4E34-DB40-953B-D39CF368D6BE}"/>
              </a:ext>
            </a:extLst>
          </p:cNvPr>
          <p:cNvSpPr txBox="1"/>
          <p:nvPr/>
        </p:nvSpPr>
        <p:spPr>
          <a:xfrm>
            <a:off x="356650" y="388099"/>
            <a:ext cx="5007909" cy="1015663"/>
          </a:xfrm>
          <a:prstGeom prst="rect">
            <a:avLst/>
          </a:prstGeom>
          <a:noFill/>
        </p:spPr>
        <p:txBody>
          <a:bodyPr wrap="none" rtlCol="0">
            <a:spAutoFit/>
          </a:bodyPr>
          <a:lstStyle/>
          <a:p>
            <a:r>
              <a:rPr lang="tr-TR" sz="6000" b="1" dirty="0"/>
              <a:t>Duygusal Yeme</a:t>
            </a:r>
          </a:p>
        </p:txBody>
      </p:sp>
      <p:sp>
        <p:nvSpPr>
          <p:cNvPr id="8" name="Dikdörtgen 7">
            <a:extLst>
              <a:ext uri="{FF2B5EF4-FFF2-40B4-BE49-F238E27FC236}">
                <a16:creationId xmlns:a16="http://schemas.microsoft.com/office/drawing/2014/main" id="{4F27698D-8FD9-0D45-A8AC-073A437FB5D5}"/>
              </a:ext>
            </a:extLst>
          </p:cNvPr>
          <p:cNvSpPr/>
          <p:nvPr/>
        </p:nvSpPr>
        <p:spPr>
          <a:xfrm>
            <a:off x="356649" y="1448482"/>
            <a:ext cx="9572541" cy="1615827"/>
          </a:xfrm>
          <a:prstGeom prst="rect">
            <a:avLst/>
          </a:prstGeom>
        </p:spPr>
        <p:txBody>
          <a:bodyPr wrap="square">
            <a:spAutoFit/>
          </a:bodyPr>
          <a:lstStyle/>
          <a:p>
            <a:r>
              <a:rPr lang="tr-TR" dirty="0">
                <a:solidFill>
                  <a:srgbClr val="575757"/>
                </a:solidFill>
              </a:rPr>
              <a:t>Aşağıdaki duyguları ve yiyecek-içecek gruplarını inceleyiniz. Hangi duygunun sizi hangi besine yönelttiğine dikkat edin. Duygular ve besinler arasında bir bağlantı kuramadıysanız belki de yeme davranışınız üzerinde çok düşünmemişsinizdir. Size tavsiyemiz bir hafta boyunca kendinize aşağıdaki soruları </a:t>
            </a:r>
            <a:r>
              <a:rPr lang="tr-TR" dirty="0" err="1">
                <a:solidFill>
                  <a:srgbClr val="575757"/>
                </a:solidFill>
              </a:rPr>
              <a:t>sormannız</a:t>
            </a:r>
            <a:r>
              <a:rPr lang="tr-TR" dirty="0">
                <a:solidFill>
                  <a:srgbClr val="575757"/>
                </a:solidFill>
              </a:rPr>
              <a:t>:</a:t>
            </a:r>
          </a:p>
          <a:p>
            <a:pPr lvl="0">
              <a:lnSpc>
                <a:spcPct val="150000"/>
              </a:lnSpc>
            </a:pPr>
            <a:r>
              <a:rPr lang="tr-TR" b="1" u="sng" dirty="0">
                <a:solidFill>
                  <a:srgbClr val="575757"/>
                </a:solidFill>
              </a:rPr>
              <a:t>Şu an bunu yemeye ihtiyacım var mı?</a:t>
            </a:r>
            <a:r>
              <a:rPr lang="tr-TR" b="1" dirty="0">
                <a:solidFill>
                  <a:srgbClr val="575757"/>
                </a:solidFill>
              </a:rPr>
              <a:t>		</a:t>
            </a:r>
            <a:r>
              <a:rPr lang="tr-TR" b="1" u="sng" dirty="0">
                <a:solidFill>
                  <a:srgbClr val="575757"/>
                </a:solidFill>
              </a:rPr>
              <a:t>Kendimi nasıl hissediyorum?</a:t>
            </a:r>
          </a:p>
        </p:txBody>
      </p:sp>
    </p:spTree>
    <p:extLst>
      <p:ext uri="{BB962C8B-B14F-4D97-AF65-F5344CB8AC3E}">
        <p14:creationId xmlns:p14="http://schemas.microsoft.com/office/powerpoint/2010/main" val="20594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425609" y="504741"/>
            <a:ext cx="8243341" cy="923330"/>
          </a:xfrm>
          <a:prstGeom prst="rect">
            <a:avLst/>
          </a:prstGeom>
          <a:noFill/>
        </p:spPr>
        <p:txBody>
          <a:bodyPr wrap="square" rtlCol="0">
            <a:spAutoFit/>
          </a:bodyPr>
          <a:lstStyle/>
          <a:p>
            <a:r>
              <a:rPr lang="tr-TR" sz="5400" b="1" dirty="0"/>
              <a:t>Çocuklarımızın sağlığı için</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13795" y="1954708"/>
            <a:ext cx="4268456" cy="707886"/>
            <a:chOff x="554927" y="1881525"/>
            <a:chExt cx="4268456" cy="707886"/>
          </a:xfrm>
        </p:grpSpPr>
        <p:sp>
          <p:nvSpPr>
            <p:cNvPr id="31" name="Metin kutusu 30"/>
            <p:cNvSpPr txBox="1"/>
            <p:nvPr/>
          </p:nvSpPr>
          <p:spPr>
            <a:xfrm>
              <a:off x="746177" y="1881525"/>
              <a:ext cx="4077206" cy="707886"/>
            </a:xfrm>
            <a:prstGeom prst="rect">
              <a:avLst/>
            </a:prstGeom>
            <a:noFill/>
          </p:spPr>
          <p:txBody>
            <a:bodyPr wrap="none" rtlCol="0">
              <a:spAutoFit/>
            </a:bodyPr>
            <a:lstStyle/>
            <a:p>
              <a:r>
                <a:rPr lang="tr-TR" sz="2000" dirty="0">
                  <a:solidFill>
                    <a:srgbClr val="575757"/>
                  </a:solidFill>
                </a:rPr>
                <a:t>Çocuklarınızın mutlaka günde 3 öğün </a:t>
              </a:r>
            </a:p>
            <a:p>
              <a:r>
                <a:rPr lang="tr-TR" sz="2000" dirty="0">
                  <a:solidFill>
                    <a:srgbClr val="575757"/>
                  </a:solidFill>
                </a:rPr>
                <a:t>yemesine dikkat edin. </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2918253"/>
            <a:ext cx="4107900" cy="707886"/>
            <a:chOff x="554927" y="1881525"/>
            <a:chExt cx="4107900" cy="707886"/>
          </a:xfrm>
        </p:grpSpPr>
        <p:sp>
          <p:nvSpPr>
            <p:cNvPr id="34" name="Metin kutusu 33"/>
            <p:cNvSpPr txBox="1"/>
            <p:nvPr/>
          </p:nvSpPr>
          <p:spPr>
            <a:xfrm>
              <a:off x="746177" y="1881525"/>
              <a:ext cx="3916650" cy="707886"/>
            </a:xfrm>
            <a:prstGeom prst="rect">
              <a:avLst/>
            </a:prstGeom>
            <a:noFill/>
          </p:spPr>
          <p:txBody>
            <a:bodyPr wrap="none" rtlCol="0">
              <a:spAutoFit/>
            </a:bodyPr>
            <a:lstStyle/>
            <a:p>
              <a:r>
                <a:rPr lang="tr-TR" sz="2000" dirty="0">
                  <a:solidFill>
                    <a:srgbClr val="575757"/>
                  </a:solidFill>
                </a:rPr>
                <a:t>Kahvaltı etmenin önemi konusunda </a:t>
              </a:r>
            </a:p>
            <a:p>
              <a:r>
                <a:rPr lang="tr-TR" sz="2000" dirty="0">
                  <a:solidFill>
                    <a:srgbClr val="575757"/>
                  </a:solidFill>
                </a:rPr>
                <a:t>çocuklarınızı bilgilendirin.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02976"/>
            <a:ext cx="4739805" cy="707886"/>
            <a:chOff x="554927" y="1539392"/>
            <a:chExt cx="4739805" cy="707886"/>
          </a:xfrm>
        </p:grpSpPr>
        <p:sp>
          <p:nvSpPr>
            <p:cNvPr id="37" name="Metin kutusu 36"/>
            <p:cNvSpPr txBox="1"/>
            <p:nvPr/>
          </p:nvSpPr>
          <p:spPr>
            <a:xfrm>
              <a:off x="726622" y="1539392"/>
              <a:ext cx="4568110" cy="707886"/>
            </a:xfrm>
            <a:prstGeom prst="rect">
              <a:avLst/>
            </a:prstGeom>
            <a:noFill/>
          </p:spPr>
          <p:txBody>
            <a:bodyPr wrap="none" rtlCol="0">
              <a:spAutoFit/>
            </a:bodyPr>
            <a:lstStyle/>
            <a:p>
              <a:r>
                <a:rPr lang="tr-TR" sz="2000" dirty="0">
                  <a:solidFill>
                    <a:srgbClr val="575757"/>
                  </a:solidFill>
                </a:rPr>
                <a:t>Sabahları çocuklarınızı kahvaltı yapmadan </a:t>
              </a:r>
            </a:p>
            <a:p>
              <a:r>
                <a:rPr lang="tr-TR" sz="2000" dirty="0">
                  <a:solidFill>
                    <a:srgbClr val="575757"/>
                  </a:solidFill>
                </a:rPr>
                <a:t>okula göndermeyin. </a:t>
              </a:r>
            </a:p>
          </p:txBody>
        </p:sp>
        <p:pic>
          <p:nvPicPr>
            <p:cNvPr id="38" name="Resim 37"/>
            <p:cNvPicPr>
              <a:picLocks noChangeAspect="1"/>
            </p:cNvPicPr>
            <p:nvPr/>
          </p:nvPicPr>
          <p:blipFill>
            <a:blip r:embed="rId4"/>
            <a:stretch>
              <a:fillRect/>
            </a:stretch>
          </p:blipFill>
          <p:spPr>
            <a:xfrm>
              <a:off x="554927" y="1682877"/>
              <a:ext cx="191250" cy="180000"/>
            </a:xfrm>
            <a:prstGeom prst="rect">
              <a:avLst/>
            </a:prstGeom>
          </p:spPr>
        </p:pic>
      </p:grpSp>
      <p:sp>
        <p:nvSpPr>
          <p:cNvPr id="22" name="Rectangle 13">
            <a:extLst>
              <a:ext uri="{FF2B5EF4-FFF2-40B4-BE49-F238E27FC236}">
                <a16:creationId xmlns:a16="http://schemas.microsoft.com/office/drawing/2014/main" id="{1014EAA2-E0D1-574B-8337-F85F2B4D852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8F19F930-D9FA-9445-815D-CF2B8D2BF704}"/>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11</a:t>
            </a:fld>
            <a:endParaRPr lang="tr-TR" sz="2400" b="1" dirty="0">
              <a:solidFill>
                <a:srgbClr val="DADADA"/>
              </a:solidFill>
            </a:endParaRPr>
          </a:p>
        </p:txBody>
      </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1714217"/>
            <a:ext cx="5794387" cy="707886"/>
            <a:chOff x="554927" y="1881525"/>
            <a:chExt cx="5794387" cy="707886"/>
          </a:xfrm>
        </p:grpSpPr>
        <p:sp>
          <p:nvSpPr>
            <p:cNvPr id="31" name="Metin kutusu 30"/>
            <p:cNvSpPr txBox="1"/>
            <p:nvPr/>
          </p:nvSpPr>
          <p:spPr>
            <a:xfrm>
              <a:off x="746177" y="1881525"/>
              <a:ext cx="5603137" cy="707886"/>
            </a:xfrm>
            <a:prstGeom prst="rect">
              <a:avLst/>
            </a:prstGeom>
            <a:noFill/>
          </p:spPr>
          <p:txBody>
            <a:bodyPr wrap="none" rtlCol="0">
              <a:spAutoFit/>
            </a:bodyPr>
            <a:lstStyle/>
            <a:p>
              <a:r>
                <a:rPr lang="tr-TR" sz="2000" dirty="0">
                  <a:solidFill>
                    <a:srgbClr val="575757"/>
                  </a:solidFill>
                </a:rPr>
                <a:t>Derslerde başarılı, anlama ve öğrenme kabiliyeti </a:t>
              </a:r>
            </a:p>
            <a:p>
              <a:r>
                <a:rPr lang="tr-TR" sz="2000" dirty="0">
                  <a:solidFill>
                    <a:srgbClr val="575757"/>
                  </a:solidFill>
                </a:rPr>
                <a:t>yüksek çocuklar için önce siz sağlıklı beslenmelisiniz.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29298" y="2758817"/>
            <a:ext cx="6584026" cy="1015663"/>
            <a:chOff x="554927" y="1881525"/>
            <a:chExt cx="6584026" cy="1015663"/>
          </a:xfrm>
        </p:grpSpPr>
        <p:sp>
          <p:nvSpPr>
            <p:cNvPr id="34" name="Metin kutusu 33"/>
            <p:cNvSpPr txBox="1"/>
            <p:nvPr/>
          </p:nvSpPr>
          <p:spPr>
            <a:xfrm>
              <a:off x="746176" y="1881525"/>
              <a:ext cx="6392777" cy="1015663"/>
            </a:xfrm>
            <a:prstGeom prst="rect">
              <a:avLst/>
            </a:prstGeom>
            <a:noFill/>
          </p:spPr>
          <p:txBody>
            <a:bodyPr wrap="square" rtlCol="0">
              <a:spAutoFit/>
            </a:bodyPr>
            <a:lstStyle/>
            <a:p>
              <a:r>
                <a:rPr lang="tr-TR" sz="2000" dirty="0">
                  <a:solidFill>
                    <a:srgbClr val="575757"/>
                  </a:solidFill>
                </a:rPr>
                <a:t>Yemeği çocuğunuza bir ödül olarak sunmayın. Yemeğin ödül olarak sunulması, ileriki yaşlarda stresle başa çıkmada yeme davranışını arttırma tepkisine yol açabilir. </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87693"/>
            <a:ext cx="5621198" cy="707886"/>
            <a:chOff x="554927" y="1881525"/>
            <a:chExt cx="5621198" cy="707886"/>
          </a:xfrm>
        </p:grpSpPr>
        <p:sp>
          <p:nvSpPr>
            <p:cNvPr id="37" name="Metin kutusu 36"/>
            <p:cNvSpPr txBox="1"/>
            <p:nvPr/>
          </p:nvSpPr>
          <p:spPr>
            <a:xfrm>
              <a:off x="746177" y="1881525"/>
              <a:ext cx="5429948" cy="707886"/>
            </a:xfrm>
            <a:prstGeom prst="rect">
              <a:avLst/>
            </a:prstGeom>
            <a:noFill/>
          </p:spPr>
          <p:txBody>
            <a:bodyPr wrap="none" rtlCol="0">
              <a:spAutoFit/>
            </a:bodyPr>
            <a:lstStyle/>
            <a:p>
              <a:r>
                <a:rPr lang="tr-TR" sz="2000" dirty="0">
                  <a:solidFill>
                    <a:srgbClr val="575757"/>
                  </a:solidFill>
                </a:rPr>
                <a:t>Çocuğunuzun TV, </a:t>
              </a:r>
              <a:r>
                <a:rPr lang="tr-TR" sz="2000" dirty="0">
                  <a:solidFill>
                    <a:schemeClr val="tx1">
                      <a:lumMod val="65000"/>
                      <a:lumOff val="35000"/>
                    </a:schemeClr>
                  </a:solidFill>
                </a:rPr>
                <a:t>bilgisayar ya da tablet </a:t>
              </a:r>
              <a:r>
                <a:rPr lang="tr-TR" sz="2000" dirty="0">
                  <a:solidFill>
                    <a:srgbClr val="575757"/>
                  </a:solidFill>
                </a:rPr>
                <a:t>karşısında </a:t>
              </a:r>
            </a:p>
            <a:p>
              <a:r>
                <a:rPr lang="tr-TR" sz="2000" dirty="0">
                  <a:solidFill>
                    <a:srgbClr val="575757"/>
                  </a:solidFill>
                </a:rPr>
                <a:t>yemek yemesine izin vermeyin.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3" name="Rectangle 13">
            <a:extLst>
              <a:ext uri="{FF2B5EF4-FFF2-40B4-BE49-F238E27FC236}">
                <a16:creationId xmlns:a16="http://schemas.microsoft.com/office/drawing/2014/main" id="{5F362FE4-3AFE-6849-845C-54101FF0CE9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4" name="Metin kutusu 23">
            <a:extLst>
              <a:ext uri="{FF2B5EF4-FFF2-40B4-BE49-F238E27FC236}">
                <a16:creationId xmlns:a16="http://schemas.microsoft.com/office/drawing/2014/main" id="{434C9797-AADE-C741-B0FE-05505D4AD702}"/>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12</a:t>
            </a:fld>
            <a:endParaRPr lang="tr-TR" sz="2400" b="1" dirty="0">
              <a:solidFill>
                <a:srgbClr val="DADADA"/>
              </a:solidFill>
            </a:endParaRPr>
          </a:p>
        </p:txBody>
      </p:sp>
      <p:sp>
        <p:nvSpPr>
          <p:cNvPr id="25" name="Metin kutusu 24">
            <a:extLst>
              <a:ext uri="{FF2B5EF4-FFF2-40B4-BE49-F238E27FC236}">
                <a16:creationId xmlns:a16="http://schemas.microsoft.com/office/drawing/2014/main" id="{9320F225-B559-C349-A2C4-11B59658646C}"/>
              </a:ext>
            </a:extLst>
          </p:cNvPr>
          <p:cNvSpPr txBox="1"/>
          <p:nvPr/>
        </p:nvSpPr>
        <p:spPr>
          <a:xfrm>
            <a:off x="425609" y="504741"/>
            <a:ext cx="8243341" cy="923330"/>
          </a:xfrm>
          <a:prstGeom prst="rect">
            <a:avLst/>
          </a:prstGeom>
          <a:noFill/>
        </p:spPr>
        <p:txBody>
          <a:bodyPr wrap="square" rtlCol="0">
            <a:spAutoFit/>
          </a:bodyPr>
          <a:lstStyle/>
          <a:p>
            <a:r>
              <a:rPr lang="tr-TR" sz="5400" b="1" dirty="0"/>
              <a:t>Çocuklarımızın sağlığı için</a:t>
            </a:r>
          </a:p>
        </p:txBody>
      </p:sp>
    </p:spTree>
    <p:extLst>
      <p:ext uri="{BB962C8B-B14F-4D97-AF65-F5344CB8AC3E}">
        <p14:creationId xmlns:p14="http://schemas.microsoft.com/office/powerpoint/2010/main" val="1003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50"/>
                                        <p:tgtEl>
                                          <p:spTgt spid="3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250" fill="hold"/>
                                        <p:tgtEl>
                                          <p:spTgt spid="22"/>
                                        </p:tgtEl>
                                        <p:attrNameLst>
                                          <p:attrName>ppt_x</p:attrName>
                                        </p:attrNameLst>
                                      </p:cBhvr>
                                      <p:tavLst>
                                        <p:tav tm="0">
                                          <p:val>
                                            <p:strVal val="1+#ppt_w/2"/>
                                          </p:val>
                                        </p:tav>
                                        <p:tav tm="100000">
                                          <p:val>
                                            <p:strVal val="#ppt_x"/>
                                          </p:val>
                                        </p:tav>
                                      </p:tavLst>
                                    </p:anim>
                                    <p:anim calcmode="lin" valueType="num">
                                      <p:cBhvr additive="base">
                                        <p:cTn id="29" dur="25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28"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4973734" cy="1015663"/>
          </a:xfrm>
          <a:prstGeom prst="rect">
            <a:avLst/>
          </a:prstGeom>
          <a:noFill/>
        </p:spPr>
        <p:txBody>
          <a:bodyPr wrap="none" rtlCol="0">
            <a:spAutoFit/>
          </a:bodyPr>
          <a:lstStyle/>
          <a:p>
            <a:r>
              <a:rPr lang="tr-TR" sz="6000" b="1" dirty="0"/>
              <a:t>Çocuklar ve Biz</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123487"/>
            <a:ext cx="6096000" cy="2308324"/>
          </a:xfrm>
          <a:prstGeom prst="rect">
            <a:avLst/>
          </a:prstGeom>
        </p:spPr>
        <p:txBody>
          <a:bodyPr>
            <a:spAutoFit/>
          </a:bodyPr>
          <a:lstStyle/>
          <a:p>
            <a:r>
              <a:rPr lang="tr-TR" dirty="0">
                <a:solidFill>
                  <a:srgbClr val="575757"/>
                </a:solidFill>
              </a:rPr>
              <a:t>Çocukların beden ve ruh sağlığının korunması konusunda ebeveynlerin bilinçli hareket etmeleri büyük önem taşır. Özellikle çocuklara kazandırılmak istenen sağlıklı yaşam alışkanlıklarının teşvik edilmesi çok önemlidir.</a:t>
            </a:r>
          </a:p>
          <a:p>
            <a:endParaRPr lang="tr-TR" dirty="0">
              <a:solidFill>
                <a:srgbClr val="575757"/>
              </a:solidFill>
            </a:endParaRPr>
          </a:p>
          <a:p>
            <a:r>
              <a:rPr lang="tr-TR" dirty="0">
                <a:solidFill>
                  <a:srgbClr val="575757"/>
                </a:solidFill>
              </a:rPr>
              <a:t>Ailenin teşvik etmesi, yeni davranışların kolaylıkla alışkanlık haline gelmesini sağlar. Bu sayede zararlı alışkanlıklardan korunma bilinci daha hızlı gelişir. </a:t>
            </a:r>
          </a:p>
        </p:txBody>
      </p:sp>
      <p:sp>
        <p:nvSpPr>
          <p:cNvPr id="16" name="Rectangle 13">
            <a:extLst>
              <a:ext uri="{FF2B5EF4-FFF2-40B4-BE49-F238E27FC236}">
                <a16:creationId xmlns:a16="http://schemas.microsoft.com/office/drawing/2014/main" id="{7E53129F-BB02-994C-8EB1-431D6B2F1DF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15097F00-C332-8944-AEC3-70A12BFF3EB5}"/>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269564" y="2261986"/>
            <a:ext cx="6096000" cy="2031325"/>
          </a:xfrm>
          <a:prstGeom prst="rect">
            <a:avLst/>
          </a:prstGeom>
        </p:spPr>
        <p:txBody>
          <a:bodyPr>
            <a:spAutoFit/>
          </a:bodyPr>
          <a:lstStyle/>
          <a:p>
            <a:r>
              <a:rPr lang="tr-TR" dirty="0">
                <a:solidFill>
                  <a:srgbClr val="575757"/>
                </a:solidFill>
              </a:rPr>
              <a:t>Her anne baba, çocuğunun iyiliğini ister; fakat bazı tutum ve davranışlar çocuklara faydadan çok zarar verebilir. Bu durum doğru bilinen bir takım yanlışlardan kaynaklanıyor olabilir.</a:t>
            </a:r>
          </a:p>
          <a:p>
            <a:endParaRPr lang="tr-TR" dirty="0">
              <a:solidFill>
                <a:srgbClr val="575757"/>
              </a:solidFill>
            </a:endParaRPr>
          </a:p>
          <a:p>
            <a:r>
              <a:rPr lang="tr-TR" dirty="0">
                <a:solidFill>
                  <a:srgbClr val="575757"/>
                </a:solidFill>
              </a:rPr>
              <a:t>Çocuğunuzun sağlıklı ve mutlu bir birey olmasını istiyorsanız beden ve ruh sağlığını koruyacak konuları doğru öğrenmek önemlidir.</a:t>
            </a:r>
          </a:p>
        </p:txBody>
      </p:sp>
      <p:sp>
        <p:nvSpPr>
          <p:cNvPr id="17" name="Rectangle 13">
            <a:extLst>
              <a:ext uri="{FF2B5EF4-FFF2-40B4-BE49-F238E27FC236}">
                <a16:creationId xmlns:a16="http://schemas.microsoft.com/office/drawing/2014/main" id="{E9D1425A-0F96-6349-9C55-5C0D9ECABB4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9DE160DF-FD98-084C-96A0-EF932C86DF15}"/>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14</a:t>
            </a:fld>
            <a:endParaRPr lang="tr-TR" sz="2400" b="1" dirty="0">
              <a:solidFill>
                <a:srgbClr val="DADADA"/>
              </a:solidFill>
            </a:endParaRPr>
          </a:p>
        </p:txBody>
      </p:sp>
      <p:sp>
        <p:nvSpPr>
          <p:cNvPr id="19" name="Metin kutusu 18">
            <a:extLst>
              <a:ext uri="{FF2B5EF4-FFF2-40B4-BE49-F238E27FC236}">
                <a16:creationId xmlns:a16="http://schemas.microsoft.com/office/drawing/2014/main" id="{D01C212E-3FF7-8042-AD64-8F54D14B4B02}"/>
              </a:ext>
            </a:extLst>
          </p:cNvPr>
          <p:cNvSpPr txBox="1"/>
          <p:nvPr/>
        </p:nvSpPr>
        <p:spPr>
          <a:xfrm>
            <a:off x="356650" y="481179"/>
            <a:ext cx="4973734" cy="1015663"/>
          </a:xfrm>
          <a:prstGeom prst="rect">
            <a:avLst/>
          </a:prstGeom>
          <a:noFill/>
        </p:spPr>
        <p:txBody>
          <a:bodyPr wrap="none" rtlCol="0">
            <a:spAutoFit/>
          </a:bodyPr>
          <a:lstStyle/>
          <a:p>
            <a:r>
              <a:rPr lang="tr-TR" sz="6000" b="1" dirty="0"/>
              <a:t>Çocuklar ve Biz</a:t>
            </a:r>
          </a:p>
        </p:txBody>
      </p:sp>
    </p:spTree>
    <p:extLst>
      <p:ext uri="{BB962C8B-B14F-4D97-AF65-F5344CB8AC3E}">
        <p14:creationId xmlns:p14="http://schemas.microsoft.com/office/powerpoint/2010/main" val="3716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50" fill="hold"/>
                                        <p:tgtEl>
                                          <p:spTgt spid="16"/>
                                        </p:tgtEl>
                                        <p:attrNameLst>
                                          <p:attrName>ppt_x</p:attrName>
                                        </p:attrNameLst>
                                      </p:cBhvr>
                                      <p:tavLst>
                                        <p:tav tm="0">
                                          <p:val>
                                            <p:strVal val="1+#ppt_w/2"/>
                                          </p:val>
                                        </p:tav>
                                        <p:tav tm="100000">
                                          <p:val>
                                            <p:strVal val="#ppt_x"/>
                                          </p:val>
                                        </p:tav>
                                      </p:tavLst>
                                    </p:anim>
                                    <p:anim calcmode="lin" valueType="num">
                                      <p:cBhvr additive="base">
                                        <p:cTn id="21" dur="25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28" grpId="0" animBg="1"/>
      <p:bldP spid="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rot="21288907">
            <a:off x="6876674" y="-601158"/>
            <a:ext cx="5864884" cy="8060619"/>
          </a:xfrm>
          <a:prstGeom prst="rect">
            <a:avLst/>
          </a:prstGeom>
          <a:blipFill>
            <a:blip r:embed="rId3" cstate="print"/>
            <a:stretch>
              <a:fillRect/>
            </a:stretch>
          </a:blipFill>
        </p:spPr>
        <p:txBody>
          <a:bodyPr wrap="square" lIns="0" tIns="0" rIns="0" bIns="0" rtlCol="0"/>
          <a:lstStyle/>
          <a:p>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21098" cy="923330"/>
          </a:xfrm>
          <a:prstGeom prst="rect">
            <a:avLst/>
          </a:prstGeom>
          <a:noFill/>
        </p:spPr>
        <p:txBody>
          <a:bodyPr wrap="none" rtlCol="0">
            <a:spAutoFit/>
          </a:bodyPr>
          <a:lstStyle/>
          <a:p>
            <a:r>
              <a:rPr lang="tr-TR" sz="5400" b="1" dirty="0"/>
              <a:t>Çocuklarınıza rehber olun</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454" y="1666624"/>
            <a:ext cx="6096000" cy="2862322"/>
          </a:xfrm>
          <a:prstGeom prst="rect">
            <a:avLst/>
          </a:prstGeom>
        </p:spPr>
        <p:txBody>
          <a:bodyPr>
            <a:spAutoFit/>
          </a:bodyPr>
          <a:lstStyle/>
          <a:p>
            <a:r>
              <a:rPr lang="tr-TR" dirty="0">
                <a:solidFill>
                  <a:srgbClr val="575757"/>
                </a:solidFill>
              </a:rPr>
              <a:t>Çocuklar doğru seçimler yapabilmek için ebeveyn rehberliğine ihtiyaç duyarlar. Erken yaşlardan itibaren doğru yaklaşımlarla kurulan sağlıklı ve yaşa uygun öz bakım becerileri yetişkin hayatında da çocuğunuzun vazgeçilmezleri olacaktır. </a:t>
            </a:r>
          </a:p>
          <a:p>
            <a:endParaRPr lang="tr-TR" dirty="0">
              <a:solidFill>
                <a:srgbClr val="575757"/>
              </a:solidFill>
            </a:endParaRPr>
          </a:p>
          <a:p>
            <a:endParaRPr lang="tr-TR" dirty="0">
              <a:solidFill>
                <a:srgbClr val="575757"/>
              </a:solidFill>
            </a:endParaRPr>
          </a:p>
          <a:p>
            <a:r>
              <a:rPr lang="tr-TR" dirty="0">
                <a:solidFill>
                  <a:srgbClr val="575757"/>
                </a:solidFill>
              </a:rPr>
              <a:t>Çocuğunuza bu alışkanlıkları kazandırmak için hiçbir zaman geç kalmış sayılmazsınız. İhtiyacınız olan tek şey konuyla ilgili doğru bilgilere ulaşmak ve uygulama konusunda kararlı ve tutarlı olabilmektir.</a:t>
            </a:r>
          </a:p>
        </p:txBody>
      </p:sp>
      <p:sp>
        <p:nvSpPr>
          <p:cNvPr id="17" name="Rectangle 13">
            <a:extLst>
              <a:ext uri="{FF2B5EF4-FFF2-40B4-BE49-F238E27FC236}">
                <a16:creationId xmlns:a16="http://schemas.microsoft.com/office/drawing/2014/main" id="{D38156C5-10BE-3044-BDF1-13B31E22B49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C1FECBC1-509C-B943-95E5-615EA556BED5}"/>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15</a:t>
            </a:fld>
            <a:endParaRPr lang="tr-TR" sz="2400" b="1" dirty="0">
              <a:solidFill>
                <a:srgbClr val="DADADA"/>
              </a:solidFill>
            </a:endParaRPr>
          </a:p>
        </p:txBody>
      </p:sp>
    </p:spTree>
    <p:extLst>
      <p:ext uri="{BB962C8B-B14F-4D97-AF65-F5344CB8AC3E}">
        <p14:creationId xmlns:p14="http://schemas.microsoft.com/office/powerpoint/2010/main" val="41215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1+#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2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754897"/>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en-US" sz="2000" dirty="0">
                  <a:solidFill>
                    <a:srgbClr val="575757"/>
                  </a:solidFill>
                </a:rPr>
                <a:t> </a:t>
              </a:r>
              <a:r>
                <a:rPr lang="tr-TR" sz="2000" dirty="0">
                  <a:solidFill>
                    <a:srgbClr val="575757"/>
                  </a:solidFill>
                </a:rPr>
                <a:t>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42" name="Dikdörtgen 41"/>
          <p:cNvSpPr/>
          <p:nvPr/>
        </p:nvSpPr>
        <p:spPr>
          <a:xfrm>
            <a:off x="746177" y="2592350"/>
            <a:ext cx="6096000" cy="923330"/>
          </a:xfrm>
          <a:prstGeom prst="rect">
            <a:avLst/>
          </a:prstGeom>
        </p:spPr>
        <p:txBody>
          <a:bodyPr>
            <a:spAutoFit/>
          </a:bodyPr>
          <a:lstStyle/>
          <a:p>
            <a:r>
              <a:rPr lang="tr-TR" dirty="0">
                <a:solidFill>
                  <a:srgbClr val="575757"/>
                </a:solidFill>
              </a:rPr>
              <a:t>Vücut kitle indeksi (VKİ), vücut ağırlığının (kg),</a:t>
            </a:r>
          </a:p>
          <a:p>
            <a:r>
              <a:rPr lang="tr-TR" dirty="0">
                <a:solidFill>
                  <a:srgbClr val="575757"/>
                </a:solidFill>
              </a:rPr>
              <a:t>boy uzunluğunun metre cinsinden karesine</a:t>
            </a:r>
          </a:p>
          <a:p>
            <a:r>
              <a:rPr lang="tr-TR" dirty="0">
                <a:solidFill>
                  <a:srgbClr val="575757"/>
                </a:solidFill>
              </a:rPr>
              <a:t>bölünmesiyle hesaplanır.</a:t>
            </a:r>
          </a:p>
        </p:txBody>
      </p:sp>
      <p:sp>
        <p:nvSpPr>
          <p:cNvPr id="17" name="Rectangle 13">
            <a:extLst>
              <a:ext uri="{FF2B5EF4-FFF2-40B4-BE49-F238E27FC236}">
                <a16:creationId xmlns:a16="http://schemas.microsoft.com/office/drawing/2014/main" id="{F091855E-2744-BB4C-A622-69A01EDF0D9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CF3E9F8E-C2B0-4F42-9406-FEFB0AAE04C7}"/>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16</a:t>
            </a:fld>
            <a:endParaRPr lang="tr-TR" sz="2400" b="1" dirty="0">
              <a:solidFill>
                <a:srgbClr val="DADADA"/>
              </a:solidFill>
            </a:endParaRPr>
          </a:p>
        </p:txBody>
      </p:sp>
    </p:spTree>
    <p:extLst>
      <p:ext uri="{BB962C8B-B14F-4D97-AF65-F5344CB8AC3E}">
        <p14:creationId xmlns:p14="http://schemas.microsoft.com/office/powerpoint/2010/main" val="22430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a:t>
            </a:r>
            <a:r>
              <a:rPr lang="tr-TR" sz="2000" dirty="0">
                <a:solidFill>
                  <a:schemeClr val="tx1">
                    <a:lumMod val="65000"/>
                    <a:lumOff val="35000"/>
                  </a:schemeClr>
                </a:solidFill>
              </a:rPr>
              <a:t>fazla kilolu</a:t>
            </a:r>
          </a:p>
          <a:p>
            <a:r>
              <a:rPr lang="tr-TR" sz="2000" dirty="0">
                <a:solidFill>
                  <a:srgbClr val="575757"/>
                </a:solidFill>
              </a:rPr>
              <a:t>grubuna girmektedir. </a:t>
            </a:r>
          </a:p>
        </p:txBody>
      </p:sp>
      <p:sp>
        <p:nvSpPr>
          <p:cNvPr id="18" name="Metin kutusu 17">
            <a:extLst>
              <a:ext uri="{FF2B5EF4-FFF2-40B4-BE49-F238E27FC236}">
                <a16:creationId xmlns:a16="http://schemas.microsoft.com/office/drawing/2014/main" id="{BDA89ED7-DDB7-2845-8897-3591F814A4D8}"/>
              </a:ext>
            </a:extLst>
          </p:cNvPr>
          <p:cNvSpPr txBox="1"/>
          <p:nvPr/>
        </p:nvSpPr>
        <p:spPr>
          <a:xfrm>
            <a:off x="356650" y="481179"/>
            <a:ext cx="23615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E61F4F"/>
                </a:solidFill>
                <a:effectLst/>
                <a:uLnTx/>
                <a:uFillTx/>
                <a:latin typeface="Calibri" panose="020F0502020204030204"/>
                <a:ea typeface="+mn-ea"/>
                <a:cs typeface="+mn-cs"/>
              </a:rPr>
              <a:t>Örnek:</a:t>
            </a:r>
          </a:p>
        </p:txBody>
      </p:sp>
      <p:sp>
        <p:nvSpPr>
          <p:cNvPr id="19" name="Freeform 5">
            <a:extLst>
              <a:ext uri="{FF2B5EF4-FFF2-40B4-BE49-F238E27FC236}">
                <a16:creationId xmlns:a16="http://schemas.microsoft.com/office/drawing/2014/main" id="{9D991B99-B6F5-BE45-B71F-8C551D9CE94A}"/>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pic>
        <p:nvPicPr>
          <p:cNvPr id="20" name="Resim 19">
            <a:extLst>
              <a:ext uri="{FF2B5EF4-FFF2-40B4-BE49-F238E27FC236}">
                <a16:creationId xmlns:a16="http://schemas.microsoft.com/office/drawing/2014/main" id="{20E6BEEA-F644-4B44-B4B2-B9E1963195A1}"/>
              </a:ext>
            </a:extLst>
          </p:cNvPr>
          <p:cNvPicPr>
            <a:picLocks noChangeAspect="1"/>
          </p:cNvPicPr>
          <p:nvPr/>
        </p:nvPicPr>
        <p:blipFill>
          <a:blip r:embed="rId3"/>
          <a:stretch>
            <a:fillRect/>
          </a:stretch>
        </p:blipFill>
        <p:spPr>
          <a:xfrm>
            <a:off x="6932578" y="953743"/>
            <a:ext cx="4797796" cy="3865849"/>
          </a:xfrm>
          <a:prstGeom prst="rect">
            <a:avLst/>
          </a:prstGeom>
        </p:spPr>
      </p:pic>
      <p:sp>
        <p:nvSpPr>
          <p:cNvPr id="21" name="Dikdörtgen 20">
            <a:extLst>
              <a:ext uri="{FF2B5EF4-FFF2-40B4-BE49-F238E27FC236}">
                <a16:creationId xmlns:a16="http://schemas.microsoft.com/office/drawing/2014/main" id="{6FF380BD-3E44-1E43-A8B7-142A60B7BA51}"/>
              </a:ext>
            </a:extLst>
          </p:cNvPr>
          <p:cNvSpPr/>
          <p:nvPr/>
        </p:nvSpPr>
        <p:spPr>
          <a:xfrm>
            <a:off x="9547933" y="953743"/>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300" normalizeH="0" baseline="0" noProof="0" dirty="0">
                <a:ln>
                  <a:noFill/>
                </a:ln>
                <a:solidFill>
                  <a:prstClr val="white"/>
                </a:solidFill>
                <a:effectLst/>
                <a:uLnTx/>
                <a:uFillTx/>
                <a:latin typeface="Calibri" panose="020F0502020204030204"/>
                <a:ea typeface="+mn-ea"/>
                <a:cs typeface="+mn-cs"/>
              </a:rPr>
              <a:t>VKİ</a:t>
            </a:r>
          </a:p>
        </p:txBody>
      </p:sp>
      <p:sp>
        <p:nvSpPr>
          <p:cNvPr id="22" name="Metin kutusu 21">
            <a:extLst>
              <a:ext uri="{FF2B5EF4-FFF2-40B4-BE49-F238E27FC236}">
                <a16:creationId xmlns:a16="http://schemas.microsoft.com/office/drawing/2014/main" id="{42E05078-360D-044E-9E77-3C1E6D64147D}"/>
              </a:ext>
            </a:extLst>
          </p:cNvPr>
          <p:cNvSpPr txBox="1"/>
          <p:nvPr/>
        </p:nvSpPr>
        <p:spPr>
          <a:xfrm>
            <a:off x="7330191" y="1657538"/>
            <a:ext cx="1628881"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Düşük Kilolu</a:t>
            </a:r>
          </a:p>
        </p:txBody>
      </p:sp>
      <p:sp>
        <p:nvSpPr>
          <p:cNvPr id="23" name="Metin kutusu 22">
            <a:extLst>
              <a:ext uri="{FF2B5EF4-FFF2-40B4-BE49-F238E27FC236}">
                <a16:creationId xmlns:a16="http://schemas.microsoft.com/office/drawing/2014/main" id="{55573B90-BB1D-2540-968A-443C22E2DC3F}"/>
              </a:ext>
            </a:extLst>
          </p:cNvPr>
          <p:cNvSpPr txBox="1"/>
          <p:nvPr/>
        </p:nvSpPr>
        <p:spPr>
          <a:xfrm>
            <a:off x="7330191" y="2764620"/>
            <a:ext cx="177887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Fazla Kilolu</a:t>
            </a:r>
          </a:p>
        </p:txBody>
      </p:sp>
      <p:sp>
        <p:nvSpPr>
          <p:cNvPr id="24" name="Metin kutusu 23">
            <a:extLst>
              <a:ext uri="{FF2B5EF4-FFF2-40B4-BE49-F238E27FC236}">
                <a16:creationId xmlns:a16="http://schemas.microsoft.com/office/drawing/2014/main" id="{5CA6F766-DC36-D84C-A7C9-269EA41BEE5C}"/>
              </a:ext>
            </a:extLst>
          </p:cNvPr>
          <p:cNvSpPr txBox="1"/>
          <p:nvPr/>
        </p:nvSpPr>
        <p:spPr>
          <a:xfrm>
            <a:off x="7330191" y="3310358"/>
            <a:ext cx="17212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1.Derece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25" name="Metin kutusu 24">
            <a:extLst>
              <a:ext uri="{FF2B5EF4-FFF2-40B4-BE49-F238E27FC236}">
                <a16:creationId xmlns:a16="http://schemas.microsoft.com/office/drawing/2014/main" id="{19FEC7C3-C546-B54D-94B8-4BC244F6E102}"/>
              </a:ext>
            </a:extLst>
          </p:cNvPr>
          <p:cNvSpPr txBox="1"/>
          <p:nvPr/>
        </p:nvSpPr>
        <p:spPr>
          <a:xfrm>
            <a:off x="7330191" y="3818167"/>
            <a:ext cx="17212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27" name="Metin kutusu 26">
            <a:extLst>
              <a:ext uri="{FF2B5EF4-FFF2-40B4-BE49-F238E27FC236}">
                <a16:creationId xmlns:a16="http://schemas.microsoft.com/office/drawing/2014/main" id="{E57C91BA-5F3D-3149-A290-716A6931009D}"/>
              </a:ext>
            </a:extLst>
          </p:cNvPr>
          <p:cNvSpPr txBox="1"/>
          <p:nvPr/>
        </p:nvSpPr>
        <p:spPr>
          <a:xfrm>
            <a:off x="7330191" y="4363905"/>
            <a:ext cx="185507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3.Derece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0-#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1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4148187" cy="1015663"/>
          </a:xfrm>
          <a:prstGeom prst="rect">
            <a:avLst/>
          </a:prstGeom>
          <a:noFill/>
        </p:spPr>
        <p:txBody>
          <a:bodyPr wrap="none" rtlCol="0">
            <a:spAutoFit/>
          </a:bodyPr>
          <a:lstStyle/>
          <a:p>
            <a:r>
              <a:rPr lang="tr-TR" sz="6000" b="1" dirty="0"/>
              <a:t>Güvenli gıda</a:t>
            </a:r>
          </a:p>
        </p:txBody>
      </p:sp>
      <p:grpSp>
        <p:nvGrpSpPr>
          <p:cNvPr id="30" name="Grup 29"/>
          <p:cNvGrpSpPr/>
          <p:nvPr/>
        </p:nvGrpSpPr>
        <p:grpSpPr>
          <a:xfrm>
            <a:off x="554927" y="3518257"/>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Çocuğunuza gıdaların son kullanma tarihlerini</a:t>
              </a:r>
            </a:p>
            <a:p>
              <a:r>
                <a:rPr lang="tr-TR" sz="2000" dirty="0">
                  <a:solidFill>
                    <a:srgbClr val="575757"/>
                  </a:solidFill>
                </a:rPr>
                <a:t>kontrol etmeyi </a:t>
              </a:r>
              <a:r>
                <a:rPr lang="tr-TR" sz="2000" dirty="0">
                  <a:solidFill>
                    <a:schemeClr val="tx1">
                      <a:lumMod val="65000"/>
                      <a:lumOff val="35000"/>
                    </a:schemeClr>
                  </a:solidFill>
                </a:rPr>
                <a:t>öğretebilirsiniz.</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sp>
        <p:nvSpPr>
          <p:cNvPr id="40" name="Metin kutusu 39"/>
          <p:cNvSpPr txBox="1"/>
          <p:nvPr/>
        </p:nvSpPr>
        <p:spPr>
          <a:xfrm>
            <a:off x="746176" y="1497369"/>
            <a:ext cx="6039768" cy="1938992"/>
          </a:xfrm>
          <a:prstGeom prst="rect">
            <a:avLst/>
          </a:prstGeom>
          <a:noFill/>
        </p:spPr>
        <p:txBody>
          <a:bodyPr wrap="square" rtlCol="0">
            <a:spAutoFit/>
          </a:bodyPr>
          <a:lstStyle/>
          <a:p>
            <a:r>
              <a:rPr lang="tr-TR" sz="2000" dirty="0">
                <a:solidFill>
                  <a:srgbClr val="575757"/>
                </a:solidFill>
              </a:rPr>
              <a:t>Gıda kaynaklı hastalıklara sebep olan faktörlerin ortadan </a:t>
            </a:r>
          </a:p>
          <a:p>
            <a:r>
              <a:rPr lang="tr-TR" sz="2000" dirty="0">
                <a:solidFill>
                  <a:srgbClr val="575757"/>
                </a:solidFill>
              </a:rPr>
              <a:t>kaldırılması için yapılması gereken, gıdaların tüm üretim </a:t>
            </a:r>
          </a:p>
          <a:p>
            <a:r>
              <a:rPr lang="tr-TR" sz="2000" dirty="0">
                <a:solidFill>
                  <a:srgbClr val="575757"/>
                </a:solidFill>
              </a:rPr>
              <a:t>sürecini kapsayan (hazırlama, işleme, saklama) ve </a:t>
            </a:r>
          </a:p>
          <a:p>
            <a:r>
              <a:rPr lang="tr-TR" sz="2000" dirty="0">
                <a:solidFill>
                  <a:srgbClr val="575757"/>
                </a:solidFill>
              </a:rPr>
              <a:t>tüketiciye sunulmasını içeren bir güvenlik sürecidir. </a:t>
            </a:r>
          </a:p>
          <a:p>
            <a:r>
              <a:rPr lang="tr-TR" sz="2000" dirty="0">
                <a:solidFill>
                  <a:srgbClr val="575757"/>
                </a:solidFill>
              </a:rPr>
              <a:t>Kendinizin ve çocuklarınızın güvenli gıda ile buluşması </a:t>
            </a:r>
          </a:p>
          <a:p>
            <a:r>
              <a:rPr lang="tr-TR" sz="2000" dirty="0">
                <a:solidFill>
                  <a:srgbClr val="575757"/>
                </a:solidFill>
              </a:rPr>
              <a:t>için aşağıdaki konulara dikkat edebilirsiniz.</a:t>
            </a:r>
          </a:p>
        </p:txBody>
      </p:sp>
      <p:grpSp>
        <p:nvGrpSpPr>
          <p:cNvPr id="18" name="Grup 17"/>
          <p:cNvGrpSpPr/>
          <p:nvPr/>
        </p:nvGrpSpPr>
        <p:grpSpPr>
          <a:xfrm>
            <a:off x="554927" y="4195524"/>
            <a:ext cx="6869130" cy="400110"/>
            <a:chOff x="554927" y="1881525"/>
            <a:chExt cx="6256934" cy="400110"/>
          </a:xfrm>
        </p:grpSpPr>
        <p:sp>
          <p:nvSpPr>
            <p:cNvPr id="19" name="Metin kutusu 18"/>
            <p:cNvSpPr txBox="1"/>
            <p:nvPr/>
          </p:nvSpPr>
          <p:spPr>
            <a:xfrm>
              <a:off x="746177" y="1881525"/>
              <a:ext cx="6065684" cy="400110"/>
            </a:xfrm>
            <a:prstGeom prst="rect">
              <a:avLst/>
            </a:prstGeom>
            <a:noFill/>
          </p:spPr>
          <p:txBody>
            <a:bodyPr wrap="square" rtlCol="0">
              <a:spAutoFit/>
            </a:bodyPr>
            <a:lstStyle/>
            <a:p>
              <a:r>
                <a:rPr lang="tr-TR" sz="2000" dirty="0">
                  <a:solidFill>
                    <a:srgbClr val="575757"/>
                  </a:solidFill>
                </a:rPr>
                <a:t>Sağlıklı gıda tüketiminin vücut için önemini </a:t>
              </a:r>
              <a:r>
                <a:rPr lang="tr-TR" sz="2000" dirty="0">
                  <a:solidFill>
                    <a:schemeClr val="tx1">
                      <a:lumMod val="65000"/>
                      <a:lumOff val="35000"/>
                    </a:schemeClr>
                  </a:solidFill>
                </a:rPr>
                <a:t>vurgulayabilirsiniz.</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21" name="Grup 20"/>
          <p:cNvGrpSpPr/>
          <p:nvPr/>
        </p:nvGrpSpPr>
        <p:grpSpPr>
          <a:xfrm>
            <a:off x="554927" y="4565015"/>
            <a:ext cx="3999120" cy="400110"/>
            <a:chOff x="554927" y="1870835"/>
            <a:chExt cx="3999120" cy="400110"/>
          </a:xfrm>
        </p:grpSpPr>
        <p:sp>
          <p:nvSpPr>
            <p:cNvPr id="22" name="Metin kutusu 21"/>
            <p:cNvSpPr txBox="1"/>
            <p:nvPr/>
          </p:nvSpPr>
          <p:spPr>
            <a:xfrm>
              <a:off x="770575" y="1870835"/>
              <a:ext cx="3783472" cy="400110"/>
            </a:xfrm>
            <a:prstGeom prst="rect">
              <a:avLst/>
            </a:prstGeom>
            <a:noFill/>
          </p:spPr>
          <p:txBody>
            <a:bodyPr wrap="none" rtlCol="0">
              <a:spAutoFit/>
            </a:bodyPr>
            <a:lstStyle/>
            <a:p>
              <a:r>
                <a:rPr lang="tr-TR" sz="2000" dirty="0">
                  <a:solidFill>
                    <a:srgbClr val="575757"/>
                  </a:solidFill>
                </a:rPr>
                <a:t>Organik gıdalar tercih </a:t>
              </a:r>
              <a:r>
                <a:rPr lang="tr-TR" sz="2000" dirty="0">
                  <a:solidFill>
                    <a:schemeClr val="tx1">
                      <a:lumMod val="65000"/>
                      <a:lumOff val="35000"/>
                    </a:schemeClr>
                  </a:solidFill>
                </a:rPr>
                <a:t>edebilirsiniz.</a:t>
              </a:r>
            </a:p>
          </p:txBody>
        </p:sp>
        <p:pic>
          <p:nvPicPr>
            <p:cNvPr id="23" name="Resim 22"/>
            <p:cNvPicPr>
              <a:picLocks noChangeAspect="1"/>
            </p:cNvPicPr>
            <p:nvPr/>
          </p:nvPicPr>
          <p:blipFill>
            <a:blip r:embed="rId3"/>
            <a:stretch>
              <a:fillRect/>
            </a:stretch>
          </p:blipFill>
          <p:spPr>
            <a:xfrm>
              <a:off x="554927" y="1991580"/>
              <a:ext cx="191250" cy="180000"/>
            </a:xfrm>
            <a:prstGeom prst="rect">
              <a:avLst/>
            </a:prstGeom>
          </p:spPr>
        </p:pic>
      </p:grpSp>
      <p:pic>
        <p:nvPicPr>
          <p:cNvPr id="24" name="Resim 23"/>
          <p:cNvPicPr>
            <a:picLocks noChangeAspect="1"/>
          </p:cNvPicPr>
          <p:nvPr/>
        </p:nvPicPr>
        <p:blipFill>
          <a:blip r:embed="rId4"/>
          <a:stretch>
            <a:fillRect/>
          </a:stretch>
        </p:blipFill>
        <p:spPr>
          <a:xfrm>
            <a:off x="8308316" y="1413024"/>
            <a:ext cx="3187395" cy="4263750"/>
          </a:xfrm>
          <a:prstGeom prst="rect">
            <a:avLst/>
          </a:prstGeom>
        </p:spPr>
      </p:pic>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50"/>
                                        <p:tgtEl>
                                          <p:spTgt spid="3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50"/>
                                        <p:tgtEl>
                                          <p:spTgt spid="4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50"/>
                                        <p:tgtEl>
                                          <p:spTgt spid="2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0" name="Grup 29"/>
          <p:cNvGrpSpPr/>
          <p:nvPr/>
        </p:nvGrpSpPr>
        <p:grpSpPr>
          <a:xfrm>
            <a:off x="554927" y="1618823"/>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Yediklerinizi seçerken, hijyenik koşullarda üretilmiş </a:t>
              </a:r>
            </a:p>
            <a:p>
              <a:r>
                <a:rPr lang="tr-TR" sz="2000" dirty="0">
                  <a:solidFill>
                    <a:srgbClr val="575757"/>
                  </a:solidFill>
                </a:rPr>
                <a:t>olmasına dikkat </a:t>
              </a:r>
              <a:r>
                <a:rPr lang="tr-TR" sz="2000" dirty="0">
                  <a:solidFill>
                    <a:schemeClr val="tx1">
                      <a:lumMod val="65000"/>
                      <a:lumOff val="35000"/>
                    </a:schemeClr>
                  </a:solidFill>
                </a:rPr>
                <a:t>edebilirsiniz.</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grpSp>
        <p:nvGrpSpPr>
          <p:cNvPr id="18" name="Grup 17"/>
          <p:cNvGrpSpPr/>
          <p:nvPr/>
        </p:nvGrpSpPr>
        <p:grpSpPr>
          <a:xfrm>
            <a:off x="554927" y="2296090"/>
            <a:ext cx="6256934" cy="707886"/>
            <a:chOff x="554927" y="1881525"/>
            <a:chExt cx="6256934" cy="707886"/>
          </a:xfrm>
        </p:grpSpPr>
        <p:sp>
          <p:nvSpPr>
            <p:cNvPr id="19" name="Metin kutusu 18"/>
            <p:cNvSpPr txBox="1"/>
            <p:nvPr/>
          </p:nvSpPr>
          <p:spPr>
            <a:xfrm>
              <a:off x="746177" y="1881525"/>
              <a:ext cx="6065684" cy="707886"/>
            </a:xfrm>
            <a:prstGeom prst="rect">
              <a:avLst/>
            </a:prstGeom>
            <a:noFill/>
          </p:spPr>
          <p:txBody>
            <a:bodyPr wrap="square" rtlCol="0">
              <a:spAutoFit/>
            </a:bodyPr>
            <a:lstStyle/>
            <a:p>
              <a:r>
                <a:rPr lang="tr-TR" sz="2000" dirty="0">
                  <a:solidFill>
                    <a:srgbClr val="575757"/>
                  </a:solidFill>
                </a:rPr>
                <a:t>Hijyenik gıdalar (temiz, hastalık üretebilecek etkenlerden </a:t>
              </a:r>
            </a:p>
            <a:p>
              <a:r>
                <a:rPr lang="tr-TR" sz="2000" dirty="0">
                  <a:solidFill>
                    <a:srgbClr val="575757"/>
                  </a:solidFill>
                </a:rPr>
                <a:t>arındırılmış) </a:t>
              </a:r>
              <a:r>
                <a:rPr lang="tr-TR" sz="2000" dirty="0">
                  <a:solidFill>
                    <a:schemeClr val="tx1">
                      <a:lumMod val="65000"/>
                      <a:lumOff val="35000"/>
                    </a:schemeClr>
                  </a:solidFill>
                </a:rPr>
                <a:t>tüketebilirsiniz.</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21" name="Grup 20"/>
          <p:cNvGrpSpPr/>
          <p:nvPr/>
        </p:nvGrpSpPr>
        <p:grpSpPr>
          <a:xfrm>
            <a:off x="554927" y="3021573"/>
            <a:ext cx="5318423" cy="707886"/>
            <a:chOff x="554927" y="1881525"/>
            <a:chExt cx="5318423" cy="707886"/>
          </a:xfrm>
        </p:grpSpPr>
        <p:sp>
          <p:nvSpPr>
            <p:cNvPr id="22" name="Metin kutusu 21"/>
            <p:cNvSpPr txBox="1"/>
            <p:nvPr/>
          </p:nvSpPr>
          <p:spPr>
            <a:xfrm>
              <a:off x="746177" y="1881525"/>
              <a:ext cx="5127173" cy="707886"/>
            </a:xfrm>
            <a:prstGeom prst="rect">
              <a:avLst/>
            </a:prstGeom>
            <a:noFill/>
          </p:spPr>
          <p:txBody>
            <a:bodyPr wrap="none" rtlCol="0">
              <a:spAutoFit/>
            </a:bodyPr>
            <a:lstStyle/>
            <a:p>
              <a:r>
                <a:rPr lang="tr-TR" sz="2000" dirty="0">
                  <a:solidFill>
                    <a:srgbClr val="575757"/>
                  </a:solidFill>
                </a:rPr>
                <a:t>Tükettiğiniz ürünlerin doğal olmasına ve sağlıklı </a:t>
              </a:r>
            </a:p>
            <a:p>
              <a:r>
                <a:rPr lang="tr-TR" sz="2000" dirty="0">
                  <a:solidFill>
                    <a:srgbClr val="575757"/>
                  </a:solidFill>
                </a:rPr>
                <a:t>koşullarda üretilmesine dikkat </a:t>
              </a:r>
              <a:r>
                <a:rPr lang="tr-TR" sz="2000" dirty="0">
                  <a:solidFill>
                    <a:schemeClr val="tx1">
                      <a:lumMod val="65000"/>
                      <a:lumOff val="35000"/>
                    </a:schemeClr>
                  </a:solidFill>
                </a:rPr>
                <a:t>edebilirsiniz.</a:t>
              </a:r>
            </a:p>
          </p:txBody>
        </p:sp>
        <p:pic>
          <p:nvPicPr>
            <p:cNvPr id="23" name="Resim 22"/>
            <p:cNvPicPr>
              <a:picLocks noChangeAspect="1"/>
            </p:cNvPicPr>
            <p:nvPr/>
          </p:nvPicPr>
          <p:blipFill>
            <a:blip r:embed="rId3"/>
            <a:stretch>
              <a:fillRect/>
            </a:stretch>
          </p:blipFill>
          <p:spPr>
            <a:xfrm>
              <a:off x="554927" y="1991580"/>
              <a:ext cx="191250" cy="180000"/>
            </a:xfrm>
            <a:prstGeom prst="rect">
              <a:avLst/>
            </a:prstGeom>
          </p:spPr>
        </p:pic>
      </p:grpSp>
      <p:grpSp>
        <p:nvGrpSpPr>
          <p:cNvPr id="24" name="Grup 23"/>
          <p:cNvGrpSpPr/>
          <p:nvPr/>
        </p:nvGrpSpPr>
        <p:grpSpPr>
          <a:xfrm>
            <a:off x="558814" y="3740131"/>
            <a:ext cx="4814952" cy="707886"/>
            <a:chOff x="554927" y="1881525"/>
            <a:chExt cx="4814952" cy="707886"/>
          </a:xfrm>
        </p:grpSpPr>
        <p:sp>
          <p:nvSpPr>
            <p:cNvPr id="25" name="Metin kutusu 24"/>
            <p:cNvSpPr txBox="1"/>
            <p:nvPr/>
          </p:nvSpPr>
          <p:spPr>
            <a:xfrm>
              <a:off x="746177" y="1881525"/>
              <a:ext cx="4623702" cy="707886"/>
            </a:xfrm>
            <a:prstGeom prst="rect">
              <a:avLst/>
            </a:prstGeom>
            <a:noFill/>
          </p:spPr>
          <p:txBody>
            <a:bodyPr wrap="none" rtlCol="0">
              <a:spAutoFit/>
            </a:bodyPr>
            <a:lstStyle/>
            <a:p>
              <a:r>
                <a:rPr lang="tr-TR" sz="2000" dirty="0" err="1">
                  <a:solidFill>
                    <a:srgbClr val="575757"/>
                  </a:solidFill>
                </a:rPr>
                <a:t>GDO’lu</a:t>
              </a:r>
              <a:r>
                <a:rPr lang="tr-TR" sz="2000" dirty="0">
                  <a:solidFill>
                    <a:srgbClr val="575757"/>
                  </a:solidFill>
                </a:rPr>
                <a:t> ürünlerden uzak </a:t>
              </a:r>
              <a:r>
                <a:rPr lang="tr-TR" sz="2000" dirty="0">
                  <a:solidFill>
                    <a:schemeClr val="tx1">
                      <a:lumMod val="65000"/>
                      <a:lumOff val="35000"/>
                    </a:schemeClr>
                  </a:solidFill>
                </a:rPr>
                <a:t>durabilirsiniz.</a:t>
              </a:r>
            </a:p>
            <a:p>
              <a:r>
                <a:rPr lang="tr-TR" sz="2000" dirty="0">
                  <a:solidFill>
                    <a:srgbClr val="575757"/>
                  </a:solidFill>
                </a:rPr>
                <a:t>(GDO: Genetiği Değiştirilmiş Organizmalar)</a:t>
              </a:r>
            </a:p>
          </p:txBody>
        </p:sp>
        <p:pic>
          <p:nvPicPr>
            <p:cNvPr id="26" name="Resim 25"/>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24901" y="4426673"/>
            <a:ext cx="6508236" cy="400110"/>
            <a:chOff x="554927" y="1881525"/>
            <a:chExt cx="6508236" cy="400110"/>
          </a:xfrm>
        </p:grpSpPr>
        <p:sp>
          <p:nvSpPr>
            <p:cNvPr id="33" name="Metin kutusu 32"/>
            <p:cNvSpPr txBox="1"/>
            <p:nvPr/>
          </p:nvSpPr>
          <p:spPr>
            <a:xfrm>
              <a:off x="746177" y="1881525"/>
              <a:ext cx="6316986" cy="400110"/>
            </a:xfrm>
            <a:prstGeom prst="rect">
              <a:avLst/>
            </a:prstGeom>
            <a:noFill/>
          </p:spPr>
          <p:txBody>
            <a:bodyPr wrap="none" rtlCol="0">
              <a:spAutoFit/>
            </a:bodyPr>
            <a:lstStyle/>
            <a:p>
              <a:r>
                <a:rPr lang="tr-TR" sz="2000" dirty="0">
                  <a:solidFill>
                    <a:srgbClr val="575757"/>
                  </a:solidFill>
                </a:rPr>
                <a:t>Yiyecek alırken; renk, koku ve tazeliği </a:t>
              </a:r>
              <a:r>
                <a:rPr lang="tr-TR" sz="2000" dirty="0">
                  <a:solidFill>
                    <a:schemeClr val="tx1">
                      <a:lumMod val="65000"/>
                      <a:lumOff val="35000"/>
                    </a:schemeClr>
                  </a:solidFill>
                </a:rPr>
                <a:t>değerlendirebilirsiniz.</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8309711" y="858844"/>
            <a:ext cx="3186000" cy="4290264"/>
          </a:xfrm>
          <a:prstGeom prst="rect">
            <a:avLst/>
          </a:prstGeom>
        </p:spPr>
      </p:pic>
      <p:sp>
        <p:nvSpPr>
          <p:cNvPr id="27" name="Metin kutusu 26">
            <a:extLst>
              <a:ext uri="{FF2B5EF4-FFF2-40B4-BE49-F238E27FC236}">
                <a16:creationId xmlns:a16="http://schemas.microsoft.com/office/drawing/2014/main" id="{C70B8C89-0F36-E94E-913F-F87DC0F1E09B}"/>
              </a:ext>
            </a:extLst>
          </p:cNvPr>
          <p:cNvSpPr txBox="1"/>
          <p:nvPr/>
        </p:nvSpPr>
        <p:spPr>
          <a:xfrm>
            <a:off x="356650" y="481179"/>
            <a:ext cx="4148187" cy="1015663"/>
          </a:xfrm>
          <a:prstGeom prst="rect">
            <a:avLst/>
          </a:prstGeom>
          <a:noFill/>
        </p:spPr>
        <p:txBody>
          <a:bodyPr wrap="none" rtlCol="0">
            <a:spAutoFit/>
          </a:bodyPr>
          <a:lstStyle/>
          <a:p>
            <a:r>
              <a:rPr lang="tr-TR" sz="6000" b="1" dirty="0"/>
              <a:t>Güvenli gıda</a:t>
            </a:r>
          </a:p>
        </p:txBody>
      </p:sp>
    </p:spTree>
    <p:extLst>
      <p:ext uri="{BB962C8B-B14F-4D97-AF65-F5344CB8AC3E}">
        <p14:creationId xmlns:p14="http://schemas.microsoft.com/office/powerpoint/2010/main" val="41610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50"/>
                                        <p:tgtEl>
                                          <p:spTgt spid="2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flipH="1">
            <a:off x="7944374" y="173038"/>
            <a:ext cx="4247626" cy="6511924"/>
          </a:xfrm>
          <a:prstGeom prst="rect">
            <a:avLst/>
          </a:prstGeom>
          <a:blipFill dpi="0" rotWithShape="1">
            <a:blip r:embed="rId3"/>
            <a:srcRect/>
            <a:stretch>
              <a:fillRect r="-10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5510"/>
            <a:ext cx="4070345" cy="923330"/>
          </a:xfrm>
          <a:prstGeom prst="rect">
            <a:avLst/>
          </a:prstGeom>
          <a:noFill/>
        </p:spPr>
        <p:txBody>
          <a:bodyPr wrap="none" rtlCol="0">
            <a:spAutoFit/>
          </a:bodyPr>
          <a:lstStyle/>
          <a:p>
            <a:r>
              <a:rPr lang="tr-TR" sz="54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3897414" cy="3788858"/>
          </a:xfrm>
          <a:prstGeom prst="rect">
            <a:avLst/>
          </a:prstGeom>
          <a:noFill/>
        </p:spPr>
        <p:txBody>
          <a:bodyPr wrap="none" rtlCol="0">
            <a:spAutoFit/>
          </a:bodyPr>
          <a:lstStyle/>
          <a:p>
            <a:pPr>
              <a:lnSpc>
                <a:spcPct val="150000"/>
              </a:lnSpc>
            </a:pPr>
            <a:r>
              <a:rPr lang="tr-TR" dirty="0"/>
              <a:t>Sağlıklı olmak ve kalmak neden önemli?</a:t>
            </a:r>
          </a:p>
          <a:p>
            <a:pPr>
              <a:lnSpc>
                <a:spcPct val="150000"/>
              </a:lnSpc>
            </a:pPr>
            <a:r>
              <a:rPr lang="tr-TR" dirty="0"/>
              <a:t>Doğru ve dengeli beslenme</a:t>
            </a:r>
          </a:p>
          <a:p>
            <a:pPr>
              <a:lnSpc>
                <a:spcPct val="150000"/>
              </a:lnSpc>
            </a:pPr>
            <a:r>
              <a:rPr lang="tr-TR" dirty="0"/>
              <a:t>Çocuklarınızın sağlığı için…</a:t>
            </a:r>
          </a:p>
          <a:p>
            <a:pPr>
              <a:lnSpc>
                <a:spcPct val="150000"/>
              </a:lnSpc>
            </a:pPr>
            <a:r>
              <a:rPr lang="tr-TR" dirty="0"/>
              <a:t>Vücut kitle indeksi</a:t>
            </a:r>
          </a:p>
          <a:p>
            <a:pPr>
              <a:lnSpc>
                <a:spcPct val="150000"/>
              </a:lnSpc>
            </a:pPr>
            <a:r>
              <a:rPr lang="tr-TR" dirty="0"/>
              <a:t>Sağlık okuryazarlığı</a:t>
            </a:r>
          </a:p>
          <a:p>
            <a:pPr>
              <a:lnSpc>
                <a:spcPct val="150000"/>
              </a:lnSpc>
            </a:pPr>
            <a:r>
              <a:rPr lang="tr-TR" dirty="0"/>
              <a:t>Sağlıklı kıyafet</a:t>
            </a:r>
          </a:p>
          <a:p>
            <a:pPr>
              <a:lnSpc>
                <a:spcPct val="150000"/>
              </a:lnSpc>
            </a:pPr>
            <a:r>
              <a:rPr lang="tr-TR" dirty="0"/>
              <a:t>Hareketli yaşam ve sporun önemi</a:t>
            </a:r>
          </a:p>
          <a:p>
            <a:pPr>
              <a:lnSpc>
                <a:spcPct val="150000"/>
              </a:lnSpc>
            </a:pPr>
            <a:r>
              <a:rPr lang="tr-TR" dirty="0"/>
              <a:t>Yeterli uyku</a:t>
            </a:r>
          </a:p>
          <a:p>
            <a:pPr>
              <a:lnSpc>
                <a:spcPct val="150000"/>
              </a:lnSpc>
            </a:pPr>
            <a:r>
              <a:rPr lang="tr-TR" dirty="0"/>
              <a:t>Bağımlılıklardan korunma</a:t>
            </a:r>
          </a:p>
        </p:txBody>
      </p:sp>
      <p:grpSp>
        <p:nvGrpSpPr>
          <p:cNvPr id="3" name="Grup 2"/>
          <p:cNvGrpSpPr/>
          <p:nvPr/>
        </p:nvGrpSpPr>
        <p:grpSpPr>
          <a:xfrm>
            <a:off x="535270" y="1377029"/>
            <a:ext cx="152389" cy="3722513"/>
            <a:chOff x="535270" y="1175693"/>
            <a:chExt cx="152389" cy="3722513"/>
          </a:xfrm>
        </p:grpSpPr>
        <p:sp>
          <p:nvSpPr>
            <p:cNvPr id="2142" name="Line 116"/>
            <p:cNvSpPr>
              <a:spLocks noChangeShapeType="1"/>
            </p:cNvSpPr>
            <p:nvPr/>
          </p:nvSpPr>
          <p:spPr bwMode="auto">
            <a:xfrm flipH="1">
              <a:off x="604007" y="1175693"/>
              <a:ext cx="0" cy="3722513"/>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31207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71651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213429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52414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94940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338034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79325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418798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460530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50" fill="hold"/>
                                        <p:tgtEl>
                                          <p:spTgt spid="27"/>
                                        </p:tgtEl>
                                        <p:attrNameLst>
                                          <p:attrName>ppt_x</p:attrName>
                                        </p:attrNameLst>
                                      </p:cBhvr>
                                      <p:tavLst>
                                        <p:tav tm="0">
                                          <p:val>
                                            <p:strVal val="0-#ppt_w/2"/>
                                          </p:val>
                                        </p:tav>
                                        <p:tav tm="100000">
                                          <p:val>
                                            <p:strVal val="#ppt_x"/>
                                          </p:val>
                                        </p:tav>
                                      </p:tavLst>
                                    </p:anim>
                                    <p:anim calcmode="lin" valueType="num">
                                      <p:cBhvr additive="base">
                                        <p:cTn id="16" dur="25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p:bldP spid="15" grpId="0" animBg="1"/>
      <p:bldP spid="16"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0" name="Grup 29"/>
          <p:cNvGrpSpPr/>
          <p:nvPr/>
        </p:nvGrpSpPr>
        <p:grpSpPr>
          <a:xfrm>
            <a:off x="554927" y="1602045"/>
            <a:ext cx="7985066" cy="1323439"/>
            <a:chOff x="554927" y="1881525"/>
            <a:chExt cx="7985066" cy="1323439"/>
          </a:xfrm>
        </p:grpSpPr>
        <p:sp>
          <p:nvSpPr>
            <p:cNvPr id="31" name="Metin kutusu 30"/>
            <p:cNvSpPr txBox="1"/>
            <p:nvPr/>
          </p:nvSpPr>
          <p:spPr>
            <a:xfrm>
              <a:off x="746176" y="1881525"/>
              <a:ext cx="7793817" cy="1323439"/>
            </a:xfrm>
            <a:prstGeom prst="rect">
              <a:avLst/>
            </a:prstGeom>
            <a:noFill/>
          </p:spPr>
          <p:txBody>
            <a:bodyPr wrap="square" rtlCol="0">
              <a:spAutoFit/>
            </a:bodyPr>
            <a:lstStyle/>
            <a:p>
              <a:r>
                <a:rPr lang="tr-TR" sz="2000" dirty="0">
                  <a:solidFill>
                    <a:srgbClr val="575757"/>
                  </a:solidFill>
                </a:rPr>
                <a:t>ISO 9001 ve HACCP/ISO 22000 üretilen gıdaların tüketicilerin</a:t>
              </a:r>
            </a:p>
            <a:p>
              <a:r>
                <a:rPr lang="tr-TR" sz="2000" dirty="0">
                  <a:solidFill>
                    <a:srgbClr val="575757"/>
                  </a:solidFill>
                </a:rPr>
                <a:t>taleplerini karşılama ve kaliteli olma açısından yeterliliklerini</a:t>
              </a:r>
            </a:p>
            <a:p>
              <a:r>
                <a:rPr lang="tr-TR" sz="2000" dirty="0">
                  <a:solidFill>
                    <a:srgbClr val="575757"/>
                  </a:solidFill>
                </a:rPr>
                <a:t>ispatlayan kalite belgeleridir.  Ambalajlı ürünlerin üzerinde</a:t>
              </a:r>
            </a:p>
            <a:p>
              <a:r>
                <a:rPr lang="tr-TR" sz="2000" dirty="0">
                  <a:solidFill>
                    <a:srgbClr val="575757"/>
                  </a:solidFill>
                </a:rPr>
                <a:t>bu iki belgenin logosunu </a:t>
              </a:r>
              <a:r>
                <a:rPr lang="tr-TR" sz="2000" dirty="0">
                  <a:solidFill>
                    <a:schemeClr val="tx1">
                      <a:lumMod val="65000"/>
                      <a:lumOff val="35000"/>
                    </a:schemeClr>
                  </a:solidFill>
                </a:rPr>
                <a:t>arayabilirsiniz. </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grpSp>
        <p:nvGrpSpPr>
          <p:cNvPr id="35" name="Grup 34"/>
          <p:cNvGrpSpPr/>
          <p:nvPr/>
        </p:nvGrpSpPr>
        <p:grpSpPr>
          <a:xfrm>
            <a:off x="554927" y="2935282"/>
            <a:ext cx="7985066" cy="400110"/>
            <a:chOff x="554927" y="1881525"/>
            <a:chExt cx="7985066" cy="400110"/>
          </a:xfrm>
        </p:grpSpPr>
        <p:sp>
          <p:nvSpPr>
            <p:cNvPr id="36" name="Metin kutusu 35"/>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Çiğ ürünleri iyice yıkamak gerekir, bol bol yıkamayı ihmal etmeyin.</a:t>
              </a:r>
            </a:p>
          </p:txBody>
        </p:sp>
        <p:pic>
          <p:nvPicPr>
            <p:cNvPr id="37" name="Resim 36"/>
            <p:cNvPicPr>
              <a:picLocks noChangeAspect="1"/>
            </p:cNvPicPr>
            <p:nvPr/>
          </p:nvPicPr>
          <p:blipFill>
            <a:blip r:embed="rId3"/>
            <a:stretch>
              <a:fillRect/>
            </a:stretch>
          </p:blipFill>
          <p:spPr>
            <a:xfrm>
              <a:off x="554927" y="1991580"/>
              <a:ext cx="191250" cy="180000"/>
            </a:xfrm>
            <a:prstGeom prst="rect">
              <a:avLst/>
            </a:prstGeom>
          </p:spPr>
        </p:pic>
      </p:grpSp>
      <p:grpSp>
        <p:nvGrpSpPr>
          <p:cNvPr id="41" name="Grup 40"/>
          <p:cNvGrpSpPr/>
          <p:nvPr/>
        </p:nvGrpSpPr>
        <p:grpSpPr>
          <a:xfrm>
            <a:off x="554927" y="3363956"/>
            <a:ext cx="7985066" cy="400110"/>
            <a:chOff x="554927" y="1881525"/>
            <a:chExt cx="7985066" cy="400110"/>
          </a:xfrm>
        </p:grpSpPr>
        <p:sp>
          <p:nvSpPr>
            <p:cNvPr id="42" name="Metin kutusu 41"/>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Sağlıksız, katkı maddeli ürünlerden </a:t>
              </a:r>
              <a:r>
                <a:rPr lang="tr-TR" sz="2000" dirty="0">
                  <a:solidFill>
                    <a:schemeClr val="tx1">
                      <a:lumMod val="65000"/>
                      <a:lumOff val="35000"/>
                    </a:schemeClr>
                  </a:solidFill>
                </a:rPr>
                <a:t>kaçınmaya çalışabilirsiniz.</a:t>
              </a:r>
            </a:p>
          </p:txBody>
        </p:sp>
        <p:pic>
          <p:nvPicPr>
            <p:cNvPr id="43" name="Resim 42"/>
            <p:cNvPicPr>
              <a:picLocks noChangeAspect="1"/>
            </p:cNvPicPr>
            <p:nvPr/>
          </p:nvPicPr>
          <p:blipFill>
            <a:blip r:embed="rId3"/>
            <a:stretch>
              <a:fillRect/>
            </a:stretch>
          </p:blipFill>
          <p:spPr>
            <a:xfrm>
              <a:off x="554927" y="1991580"/>
              <a:ext cx="191250" cy="180000"/>
            </a:xfrm>
            <a:prstGeom prst="rect">
              <a:avLst/>
            </a:prstGeom>
          </p:spPr>
        </p:pic>
      </p:grpSp>
      <p:grpSp>
        <p:nvGrpSpPr>
          <p:cNvPr id="44" name="Grup 43"/>
          <p:cNvGrpSpPr/>
          <p:nvPr/>
        </p:nvGrpSpPr>
        <p:grpSpPr>
          <a:xfrm>
            <a:off x="554927" y="3785487"/>
            <a:ext cx="7985066" cy="707886"/>
            <a:chOff x="554927" y="1881525"/>
            <a:chExt cx="7985066" cy="707886"/>
          </a:xfrm>
        </p:grpSpPr>
        <p:sp>
          <p:nvSpPr>
            <p:cNvPr id="45" name="Metin kutusu 44"/>
            <p:cNvSpPr txBox="1"/>
            <p:nvPr/>
          </p:nvSpPr>
          <p:spPr>
            <a:xfrm>
              <a:off x="746176" y="1881525"/>
              <a:ext cx="7793817" cy="707886"/>
            </a:xfrm>
            <a:prstGeom prst="rect">
              <a:avLst/>
            </a:prstGeom>
            <a:noFill/>
          </p:spPr>
          <p:txBody>
            <a:bodyPr wrap="square" rtlCol="0">
              <a:spAutoFit/>
            </a:bodyPr>
            <a:lstStyle/>
            <a:p>
              <a:r>
                <a:rPr lang="tr-TR" sz="2000" dirty="0">
                  <a:solidFill>
                    <a:srgbClr val="575757"/>
                  </a:solidFill>
                </a:rPr>
                <a:t>Yıkama işlemini, akan suyun altında mümkünse </a:t>
              </a:r>
            </a:p>
            <a:p>
              <a:r>
                <a:rPr lang="tr-TR" sz="2000" dirty="0">
                  <a:solidFill>
                    <a:srgbClr val="575757"/>
                  </a:solidFill>
                </a:rPr>
                <a:t>yiyeceği ovalayarak gerçekleştirin.</a:t>
              </a:r>
            </a:p>
          </p:txBody>
        </p:sp>
        <p:pic>
          <p:nvPicPr>
            <p:cNvPr id="46" name="Resim 45"/>
            <p:cNvPicPr>
              <a:picLocks noChangeAspect="1"/>
            </p:cNvPicPr>
            <p:nvPr/>
          </p:nvPicPr>
          <p:blipFill>
            <a:blip r:embed="rId3"/>
            <a:stretch>
              <a:fillRect/>
            </a:stretch>
          </p:blipFill>
          <p:spPr>
            <a:xfrm>
              <a:off x="554927" y="1991580"/>
              <a:ext cx="191250" cy="180000"/>
            </a:xfrm>
            <a:prstGeom prst="rect">
              <a:avLst/>
            </a:prstGeom>
          </p:spPr>
        </p:pic>
      </p:grpSp>
      <p:grpSp>
        <p:nvGrpSpPr>
          <p:cNvPr id="47" name="Grup 46"/>
          <p:cNvGrpSpPr/>
          <p:nvPr/>
        </p:nvGrpSpPr>
        <p:grpSpPr>
          <a:xfrm>
            <a:off x="554927" y="4482694"/>
            <a:ext cx="7985066" cy="400110"/>
            <a:chOff x="554927" y="1881525"/>
            <a:chExt cx="7985066" cy="400110"/>
          </a:xfrm>
        </p:grpSpPr>
        <p:sp>
          <p:nvSpPr>
            <p:cNvPr id="48" name="Metin kutusu 47"/>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Açıkta satılan yiyecekleri </a:t>
              </a:r>
              <a:r>
                <a:rPr lang="tr-TR" sz="2000" dirty="0">
                  <a:solidFill>
                    <a:schemeClr val="tx1">
                      <a:lumMod val="65000"/>
                      <a:lumOff val="35000"/>
                    </a:schemeClr>
                  </a:solidFill>
                </a:rPr>
                <a:t>almamaya gayret edin. </a:t>
              </a:r>
            </a:p>
          </p:txBody>
        </p:sp>
        <p:pic>
          <p:nvPicPr>
            <p:cNvPr id="49" name="Resim 48"/>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8309711" y="1538259"/>
            <a:ext cx="3186000" cy="4138515"/>
          </a:xfrm>
          <a:prstGeom prst="rect">
            <a:avLst/>
          </a:prstGeom>
        </p:spPr>
      </p:pic>
      <p:sp>
        <p:nvSpPr>
          <p:cNvPr id="27" name="Metin kutusu 26">
            <a:extLst>
              <a:ext uri="{FF2B5EF4-FFF2-40B4-BE49-F238E27FC236}">
                <a16:creationId xmlns:a16="http://schemas.microsoft.com/office/drawing/2014/main" id="{876DE953-A5D3-2E44-A8FC-4DCB086D8546}"/>
              </a:ext>
            </a:extLst>
          </p:cNvPr>
          <p:cNvSpPr txBox="1"/>
          <p:nvPr/>
        </p:nvSpPr>
        <p:spPr>
          <a:xfrm>
            <a:off x="356650" y="481179"/>
            <a:ext cx="4148187" cy="1015663"/>
          </a:xfrm>
          <a:prstGeom prst="rect">
            <a:avLst/>
          </a:prstGeom>
          <a:noFill/>
        </p:spPr>
        <p:txBody>
          <a:bodyPr wrap="none" rtlCol="0">
            <a:spAutoFit/>
          </a:bodyPr>
          <a:lstStyle/>
          <a:p>
            <a:r>
              <a:rPr lang="tr-TR" sz="6000" b="1" dirty="0"/>
              <a:t>Güvenli gıda</a:t>
            </a:r>
          </a:p>
        </p:txBody>
      </p:sp>
    </p:spTree>
    <p:extLst>
      <p:ext uri="{BB962C8B-B14F-4D97-AF65-F5344CB8AC3E}">
        <p14:creationId xmlns:p14="http://schemas.microsoft.com/office/powerpoint/2010/main" val="41523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
                                        <p:tgtEl>
                                          <p:spTgt spid="3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50"/>
                                        <p:tgtEl>
                                          <p:spTgt spid="4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250"/>
                                        <p:tgtEl>
                                          <p:spTgt spid="4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50"/>
                                        <p:tgtEl>
                                          <p:spTgt spid="4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9C06AA9-156F-084A-A871-E0F7DEBEA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735" y="1411561"/>
            <a:ext cx="3840774" cy="4971875"/>
          </a:xfrm>
          <a:prstGeom prst="rect">
            <a:avLst/>
          </a:prstGeom>
        </p:spPr>
      </p:pic>
      <p:sp>
        <p:nvSpPr>
          <p:cNvPr id="5" name="Metin kutusu 4">
            <a:extLst>
              <a:ext uri="{FF2B5EF4-FFF2-40B4-BE49-F238E27FC236}">
                <a16:creationId xmlns:a16="http://schemas.microsoft.com/office/drawing/2014/main" id="{875A9597-2D0E-BC49-A0D0-FF476E18F576}"/>
              </a:ext>
            </a:extLst>
          </p:cNvPr>
          <p:cNvSpPr txBox="1"/>
          <p:nvPr/>
        </p:nvSpPr>
        <p:spPr>
          <a:xfrm>
            <a:off x="356650" y="481179"/>
            <a:ext cx="10653220" cy="1938992"/>
          </a:xfrm>
          <a:prstGeom prst="rect">
            <a:avLst/>
          </a:prstGeom>
          <a:noFill/>
          <a:ln>
            <a:noFill/>
          </a:ln>
        </p:spPr>
        <p:txBody>
          <a:bodyPr wrap="square" rtlCol="0">
            <a:spAutoFit/>
          </a:bodyPr>
          <a:lstStyle/>
          <a:p>
            <a:r>
              <a:rPr lang="tr-TR" sz="6000" b="1" dirty="0">
                <a:solidFill>
                  <a:srgbClr val="231F20"/>
                </a:solidFill>
              </a:rPr>
              <a:t>Sağlık okur yazarlığı denince </a:t>
            </a:r>
            <a:br>
              <a:rPr lang="tr-TR" sz="6000" b="1" dirty="0">
                <a:solidFill>
                  <a:srgbClr val="231F20"/>
                </a:solidFill>
              </a:rPr>
            </a:br>
            <a:r>
              <a:rPr lang="tr-TR" sz="6000" b="1" dirty="0">
                <a:solidFill>
                  <a:srgbClr val="231F20"/>
                </a:solidFill>
              </a:rPr>
              <a:t>aklınıza ne geliyor?</a:t>
            </a:r>
          </a:p>
        </p:txBody>
      </p:sp>
      <p:sp>
        <p:nvSpPr>
          <p:cNvPr id="6" name="Freeform 5">
            <a:extLst>
              <a:ext uri="{FF2B5EF4-FFF2-40B4-BE49-F238E27FC236}">
                <a16:creationId xmlns:a16="http://schemas.microsoft.com/office/drawing/2014/main" id="{A92FDDA6-68EF-DF46-AB26-7568F1A15474}"/>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14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50" fill="hold"/>
                                        <p:tgtEl>
                                          <p:spTgt spid="6"/>
                                        </p:tgtEl>
                                        <p:attrNameLst>
                                          <p:attrName>ppt_x</p:attrName>
                                        </p:attrNameLst>
                                      </p:cBhvr>
                                      <p:tavLst>
                                        <p:tav tm="0">
                                          <p:val>
                                            <p:strVal val="0-#ppt_w/2"/>
                                          </p:val>
                                        </p:tav>
                                        <p:tav tm="100000">
                                          <p:val>
                                            <p:strVal val="#ppt_x"/>
                                          </p:val>
                                        </p:tav>
                                      </p:tavLst>
                                    </p:anim>
                                    <p:anim calcmode="lin" valueType="num">
                                      <p:cBhvr additive="base">
                                        <p:cTn id="16"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10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64508"/>
            <a:ext cx="6295185" cy="1015663"/>
          </a:xfrm>
          <a:prstGeom prst="rect">
            <a:avLst/>
          </a:prstGeom>
          <a:noFill/>
        </p:spPr>
        <p:txBody>
          <a:bodyPr wrap="none" rtlCol="0">
            <a:spAutoFit/>
          </a:bodyPr>
          <a:lstStyle/>
          <a:p>
            <a:r>
              <a:rPr lang="tr-TR" sz="6000" b="1" dirty="0"/>
              <a:t>Sağlık okuryazarlığı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91461" cy="400110"/>
          </a:xfrm>
          <a:prstGeom prst="rect">
            <a:avLst/>
          </a:prstGeom>
          <a:noFill/>
        </p:spPr>
        <p:txBody>
          <a:bodyPr wrap="none" rtlCol="0">
            <a:spAutoFit/>
          </a:bodyPr>
          <a:lstStyle/>
          <a:p>
            <a:r>
              <a:rPr lang="tr-TR" sz="2000" b="1" dirty="0">
                <a:solidFill>
                  <a:srgbClr val="575757"/>
                </a:solidFill>
              </a:rPr>
              <a:t>Sağlık okuryazarlığı;</a:t>
            </a:r>
          </a:p>
        </p:txBody>
      </p:sp>
      <p:grpSp>
        <p:nvGrpSpPr>
          <p:cNvPr id="25" name="Grup 24"/>
          <p:cNvGrpSpPr/>
          <p:nvPr/>
        </p:nvGrpSpPr>
        <p:grpSpPr>
          <a:xfrm>
            <a:off x="555722" y="2295447"/>
            <a:ext cx="4414201" cy="400110"/>
            <a:chOff x="554927" y="1881525"/>
            <a:chExt cx="4414201" cy="400110"/>
          </a:xfrm>
        </p:grpSpPr>
        <p:sp>
          <p:nvSpPr>
            <p:cNvPr id="26" name="Metin kutusu 25"/>
            <p:cNvSpPr txBox="1"/>
            <p:nvPr/>
          </p:nvSpPr>
          <p:spPr>
            <a:xfrm>
              <a:off x="746177" y="1881525"/>
              <a:ext cx="4222951" cy="400110"/>
            </a:xfrm>
            <a:prstGeom prst="rect">
              <a:avLst/>
            </a:prstGeom>
            <a:noFill/>
          </p:spPr>
          <p:txBody>
            <a:bodyPr wrap="none" rtlCol="0">
              <a:spAutoFit/>
            </a:bodyPr>
            <a:lstStyle/>
            <a:p>
              <a:r>
                <a:rPr lang="tr-TR" sz="2000" dirty="0">
                  <a:solidFill>
                    <a:srgbClr val="575757"/>
                  </a:solidFill>
                </a:rPr>
                <a:t>Sağlıklı yaşam yılını ve kalitesini arttırır.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61210" y="2741781"/>
            <a:ext cx="5699938" cy="707886"/>
            <a:chOff x="554927" y="1881525"/>
            <a:chExt cx="5699938" cy="707886"/>
          </a:xfrm>
        </p:grpSpPr>
        <p:sp>
          <p:nvSpPr>
            <p:cNvPr id="31" name="Metin kutusu 30"/>
            <p:cNvSpPr txBox="1"/>
            <p:nvPr/>
          </p:nvSpPr>
          <p:spPr>
            <a:xfrm>
              <a:off x="746177" y="1881525"/>
              <a:ext cx="5508688" cy="707886"/>
            </a:xfrm>
            <a:prstGeom prst="rect">
              <a:avLst/>
            </a:prstGeom>
            <a:noFill/>
          </p:spPr>
          <p:txBody>
            <a:bodyPr wrap="none" rtlCol="0">
              <a:spAutoFit/>
            </a:bodyPr>
            <a:lstStyle/>
            <a:p>
              <a:r>
                <a:rPr lang="tr-TR" sz="2000" dirty="0">
                  <a:solidFill>
                    <a:srgbClr val="575757"/>
                  </a:solidFill>
                </a:rPr>
                <a:t>Bireye kendi sağlığıyla ilgili kararlara katılımda daha</a:t>
              </a:r>
            </a:p>
            <a:p>
              <a:r>
                <a:rPr lang="tr-TR" sz="2000" dirty="0">
                  <a:solidFill>
                    <a:srgbClr val="575757"/>
                  </a:solidFill>
                </a:rPr>
                <a:t>fazla aktif rol alma imkânı verir.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0961" y="3499743"/>
            <a:ext cx="5529186" cy="707886"/>
            <a:chOff x="554927" y="1881525"/>
            <a:chExt cx="5529186" cy="707886"/>
          </a:xfrm>
        </p:grpSpPr>
        <p:sp>
          <p:nvSpPr>
            <p:cNvPr id="34" name="Metin kutusu 33"/>
            <p:cNvSpPr txBox="1"/>
            <p:nvPr/>
          </p:nvSpPr>
          <p:spPr>
            <a:xfrm>
              <a:off x="746177" y="1881525"/>
              <a:ext cx="5337936" cy="707886"/>
            </a:xfrm>
            <a:prstGeom prst="rect">
              <a:avLst/>
            </a:prstGeom>
            <a:noFill/>
          </p:spPr>
          <p:txBody>
            <a:bodyPr wrap="none" rtlCol="0">
              <a:spAutoFit/>
            </a:bodyPr>
            <a:lstStyle/>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0961" y="4249409"/>
            <a:ext cx="4943064" cy="707886"/>
            <a:chOff x="554927" y="1881525"/>
            <a:chExt cx="4943064" cy="707886"/>
          </a:xfrm>
        </p:grpSpPr>
        <p:sp>
          <p:nvSpPr>
            <p:cNvPr id="40" name="Metin kutusu 39"/>
            <p:cNvSpPr txBox="1"/>
            <p:nvPr/>
          </p:nvSpPr>
          <p:spPr>
            <a:xfrm>
              <a:off x="746177" y="1881525"/>
              <a:ext cx="4751814" cy="707886"/>
            </a:xfrm>
            <a:prstGeom prst="rect">
              <a:avLst/>
            </a:prstGeom>
            <a:noFill/>
          </p:spPr>
          <p:txBody>
            <a:bodyPr wrap="none" rtlCol="0">
              <a:spAutoFit/>
            </a:bodyPr>
            <a:lstStyle/>
            <a:p>
              <a:r>
                <a:rPr lang="tr-TR" sz="2000" dirty="0">
                  <a:solidFill>
                    <a:srgbClr val="575757"/>
                  </a:solidFill>
                </a:rPr>
                <a:t>Sunulan sağlık hizmetini doğru kullanabilme</a:t>
              </a:r>
            </a:p>
            <a:p>
              <a:r>
                <a:rPr lang="tr-TR" sz="2000" dirty="0">
                  <a:solidFill>
                    <a:srgbClr val="575757"/>
                  </a:solidFill>
                </a:rPr>
                <a:t>yeteneği kazandırır.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36" name="Metin kutusu 35">
            <a:extLst>
              <a:ext uri="{FF2B5EF4-FFF2-40B4-BE49-F238E27FC236}">
                <a16:creationId xmlns:a16="http://schemas.microsoft.com/office/drawing/2014/main" id="{224395F9-9FAE-6A44-BB5A-62796783011F}"/>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22</a:t>
            </a:fld>
            <a:endParaRPr lang="tr-TR" sz="2400" b="1" dirty="0">
              <a:solidFill>
                <a:srgbClr val="DADADA"/>
              </a:solidFill>
            </a:endParaRPr>
          </a:p>
        </p:txBody>
      </p:sp>
      <p:sp>
        <p:nvSpPr>
          <p:cNvPr id="37" name="Rectangle 13">
            <a:extLst>
              <a:ext uri="{FF2B5EF4-FFF2-40B4-BE49-F238E27FC236}">
                <a16:creationId xmlns:a16="http://schemas.microsoft.com/office/drawing/2014/main" id="{A02E3622-54EB-FE49-B7CA-19119409665A}"/>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457751" y="2668264"/>
            <a:ext cx="7653229" cy="400110"/>
            <a:chOff x="554927" y="1881525"/>
            <a:chExt cx="7653229" cy="400110"/>
          </a:xfrm>
        </p:grpSpPr>
        <p:sp>
          <p:nvSpPr>
            <p:cNvPr id="26" name="Metin kutusu 25"/>
            <p:cNvSpPr txBox="1"/>
            <p:nvPr/>
          </p:nvSpPr>
          <p:spPr>
            <a:xfrm>
              <a:off x="746177" y="1881525"/>
              <a:ext cx="7461979" cy="400110"/>
            </a:xfrm>
            <a:prstGeom prst="rect">
              <a:avLst/>
            </a:prstGeom>
            <a:noFill/>
          </p:spPr>
          <p:txBody>
            <a:bodyPr wrap="none" rtlCol="0">
              <a:spAutoFit/>
            </a:bodyPr>
            <a:lstStyle/>
            <a:p>
              <a:r>
                <a:rPr lang="tr-TR" sz="2000" dirty="0">
                  <a:solidFill>
                    <a:srgbClr val="575757"/>
                  </a:solidFill>
                </a:rPr>
                <a:t>Çocuğunuz hasta olmasa da düzenli aralıklarla sağlığını kontrol ettirin.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57751" y="3518446"/>
            <a:ext cx="7086023" cy="1015663"/>
            <a:chOff x="554927" y="1881525"/>
            <a:chExt cx="7086023" cy="1015663"/>
          </a:xfrm>
        </p:grpSpPr>
        <p:sp>
          <p:nvSpPr>
            <p:cNvPr id="37" name="Metin kutusu 36"/>
            <p:cNvSpPr txBox="1"/>
            <p:nvPr/>
          </p:nvSpPr>
          <p:spPr>
            <a:xfrm>
              <a:off x="746177" y="1881525"/>
              <a:ext cx="6894773" cy="1015663"/>
            </a:xfrm>
            <a:prstGeom prst="rect">
              <a:avLst/>
            </a:prstGeom>
            <a:noFill/>
          </p:spPr>
          <p:txBody>
            <a:bodyPr wrap="none" rtlCol="0">
              <a:spAutoFit/>
            </a:bodyPr>
            <a:lstStyle/>
            <a:p>
              <a:r>
                <a:rPr lang="tr-TR" sz="2000" dirty="0">
                  <a:solidFill>
                    <a:srgbClr val="575757"/>
                  </a:solidFill>
                </a:rPr>
                <a:t>Sağlıklı olmak ve sağlıklı kalmak, hastalandıktan sonra iyileşmeye</a:t>
              </a:r>
            </a:p>
            <a:p>
              <a:r>
                <a:rPr lang="tr-TR" sz="2000" dirty="0">
                  <a:solidFill>
                    <a:srgbClr val="575757"/>
                  </a:solidFill>
                </a:rPr>
                <a:t>çalışmaktan daha kolay ve daha az yıpratıcıdır. Önceden tedbir</a:t>
              </a:r>
            </a:p>
            <a:p>
              <a:r>
                <a:rPr lang="tr-TR" sz="2000" dirty="0">
                  <a:solidFill>
                    <a:srgbClr val="575757"/>
                  </a:solidFill>
                </a:rPr>
                <a:t>almak, olası riskleri ortadan kaldırmak gerekir.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19" name="Metin kutusu 18">
            <a:extLst>
              <a:ext uri="{FF2B5EF4-FFF2-40B4-BE49-F238E27FC236}">
                <a16:creationId xmlns:a16="http://schemas.microsoft.com/office/drawing/2014/main" id="{02ACC76D-1DB8-B74F-ADA1-06F24D4DBB45}"/>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23</a:t>
            </a:fld>
            <a:endParaRPr lang="tr-TR" sz="2400" b="1" dirty="0">
              <a:solidFill>
                <a:srgbClr val="DADADA"/>
              </a:solidFill>
            </a:endParaRPr>
          </a:p>
        </p:txBody>
      </p:sp>
      <p:sp>
        <p:nvSpPr>
          <p:cNvPr id="20" name="Rectangle 13">
            <a:extLst>
              <a:ext uri="{FF2B5EF4-FFF2-40B4-BE49-F238E27FC236}">
                <a16:creationId xmlns:a16="http://schemas.microsoft.com/office/drawing/2014/main" id="{4FCD93F4-C7C7-0745-9F23-E017E94FCF3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463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04473" y="2208697"/>
            <a:ext cx="8490400" cy="1015663"/>
            <a:chOff x="554927" y="1881525"/>
            <a:chExt cx="8490400" cy="1015663"/>
          </a:xfrm>
        </p:grpSpPr>
        <p:sp>
          <p:nvSpPr>
            <p:cNvPr id="26" name="Metin kutusu 25"/>
            <p:cNvSpPr txBox="1"/>
            <p:nvPr/>
          </p:nvSpPr>
          <p:spPr>
            <a:xfrm>
              <a:off x="746177" y="1881525"/>
              <a:ext cx="8299150" cy="1015663"/>
            </a:xfrm>
            <a:prstGeom prst="rect">
              <a:avLst/>
            </a:prstGeom>
            <a:noFill/>
          </p:spPr>
          <p:txBody>
            <a:bodyPr wrap="square" rtlCol="0">
              <a:spAutoFit/>
            </a:bodyPr>
            <a:lstStyle/>
            <a:p>
              <a:r>
                <a:rPr lang="tr-TR" sz="2000" dirty="0">
                  <a:solidFill>
                    <a:srgbClr val="575757"/>
                  </a:solidFill>
                </a:rPr>
                <a:t>Gerekli durumlarda hem kendiniz aşılanın, hem de çocuğunuzun</a:t>
              </a:r>
            </a:p>
            <a:p>
              <a:r>
                <a:rPr lang="tr-TR" sz="2000" dirty="0">
                  <a:solidFill>
                    <a:srgbClr val="575757"/>
                  </a:solidFill>
                </a:rPr>
                <a:t>aşılarını ihmal etmeyin. Bebeklik ve çocukluk dönemi aşıları,</a:t>
              </a:r>
            </a:p>
            <a:p>
              <a:r>
                <a:rPr lang="tr-TR" sz="2000" dirty="0">
                  <a:solidFill>
                    <a:srgbClr val="575757"/>
                  </a:solidFill>
                </a:rPr>
                <a:t>çocuğunuzun sağlığı için hayati öneme sahiptir.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323439"/>
            <a:chOff x="554927" y="1881525"/>
            <a:chExt cx="7724212" cy="1323439"/>
          </a:xfrm>
        </p:grpSpPr>
        <p:sp>
          <p:nvSpPr>
            <p:cNvPr id="37" name="Metin kutusu 36"/>
            <p:cNvSpPr txBox="1"/>
            <p:nvPr/>
          </p:nvSpPr>
          <p:spPr>
            <a:xfrm>
              <a:off x="746177" y="1881525"/>
              <a:ext cx="7532962" cy="1323439"/>
            </a:xfrm>
            <a:prstGeom prst="rect">
              <a:avLst/>
            </a:prstGeom>
            <a:noFill/>
          </p:spPr>
          <p:txBody>
            <a:bodyPr wrap="square" rtlCol="0">
              <a:spAutoFit/>
            </a:bodyPr>
            <a:lstStyle/>
            <a:p>
              <a:r>
                <a:rPr lang="tr-TR" sz="2000" dirty="0">
                  <a:solidFill>
                    <a:srgbClr val="575757"/>
                  </a:solidFill>
                </a:rPr>
                <a:t>Hastalanmaya başlarken, vücudumuz belirtiler göstermeye</a:t>
              </a:r>
            </a:p>
            <a:p>
              <a:r>
                <a:rPr lang="tr-TR" sz="2000" dirty="0">
                  <a:solidFill>
                    <a:srgbClr val="575757"/>
                  </a:solidFill>
                </a:rPr>
                <a:t>başlar. Uyku düzenimiz değişir, halsizlik, iştah değişiklikleri vb.</a:t>
              </a:r>
            </a:p>
            <a:p>
              <a:r>
                <a:rPr lang="tr-TR" sz="2000" dirty="0">
                  <a:solidFill>
                    <a:srgbClr val="575757"/>
                  </a:solidFill>
                </a:rPr>
                <a:t>olur. Çocuğunuzda bu belirtileri görürseniz, gecikmeden hekime başvurun ve tavsiyelerine uyun.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0" name="Metin kutusu 19">
            <a:extLst>
              <a:ext uri="{FF2B5EF4-FFF2-40B4-BE49-F238E27FC236}">
                <a16:creationId xmlns:a16="http://schemas.microsoft.com/office/drawing/2014/main" id="{ED5C0221-AC81-7948-9DCB-A3795EB0A84D}"/>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24</a:t>
            </a:fld>
            <a:endParaRPr lang="tr-TR" sz="2400" b="1" dirty="0">
              <a:solidFill>
                <a:srgbClr val="DADADA"/>
              </a:solidFill>
            </a:endParaRPr>
          </a:p>
        </p:txBody>
      </p:sp>
      <p:sp>
        <p:nvSpPr>
          <p:cNvPr id="21" name="Rectangle 13">
            <a:extLst>
              <a:ext uri="{FF2B5EF4-FFF2-40B4-BE49-F238E27FC236}">
                <a16:creationId xmlns:a16="http://schemas.microsoft.com/office/drawing/2014/main" id="{E44378C8-B760-3440-807F-F8FB29A7D25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908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250" fill="hold"/>
                                        <p:tgtEl>
                                          <p:spTgt spid="19"/>
                                        </p:tgtEl>
                                        <p:attrNameLst>
                                          <p:attrName>ppt_x</p:attrName>
                                        </p:attrNameLst>
                                      </p:cBhvr>
                                      <p:tavLst>
                                        <p:tav tm="0">
                                          <p:val>
                                            <p:strVal val="1+#ppt_w/2"/>
                                          </p:val>
                                        </p:tav>
                                        <p:tav tm="100000">
                                          <p:val>
                                            <p:strVal val="#ppt_x"/>
                                          </p:val>
                                        </p:tav>
                                      </p:tavLst>
                                    </p:anim>
                                    <p:anim calcmode="lin" valueType="num">
                                      <p:cBhvr additive="base">
                                        <p:cTn id="29"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4"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024644"/>
            <a:ext cx="8490400" cy="1323439"/>
            <a:chOff x="554927" y="1881525"/>
            <a:chExt cx="8490400" cy="1323439"/>
          </a:xfrm>
        </p:grpSpPr>
        <p:sp>
          <p:nvSpPr>
            <p:cNvPr id="26" name="Metin kutusu 25"/>
            <p:cNvSpPr txBox="1"/>
            <p:nvPr/>
          </p:nvSpPr>
          <p:spPr>
            <a:xfrm>
              <a:off x="746177" y="1881525"/>
              <a:ext cx="8299150" cy="1323439"/>
            </a:xfrm>
            <a:prstGeom prst="rect">
              <a:avLst/>
            </a:prstGeom>
            <a:noFill/>
          </p:spPr>
          <p:txBody>
            <a:bodyPr wrap="square" rtlCol="0">
              <a:spAutoFit/>
            </a:bodyPr>
            <a:lstStyle/>
            <a:p>
              <a:r>
                <a:rPr lang="tr-TR" sz="2000" dirty="0">
                  <a:solidFill>
                    <a:srgbClr val="575757"/>
                  </a:solidFill>
                </a:rPr>
                <a:t>Aile hekiminizle tanışmaya, onunla irtibat halinde olmaya, </a:t>
              </a:r>
            </a:p>
            <a:p>
              <a:r>
                <a:rPr lang="tr-TR" sz="2000" dirty="0">
                  <a:solidFill>
                    <a:srgbClr val="575757"/>
                  </a:solidFill>
                </a:rPr>
                <a:t>onun aile sağlığı için verdiği yönlendirmelerini takip </a:t>
              </a:r>
            </a:p>
            <a:p>
              <a:r>
                <a:rPr lang="tr-TR" sz="2000" dirty="0">
                  <a:solidFill>
                    <a:srgbClr val="575757"/>
                  </a:solidFill>
                </a:rPr>
                <a:t>etmeye ve düzenli sağlık kontrollerinizi yaptırmaya </a:t>
              </a:r>
            </a:p>
            <a:p>
              <a:r>
                <a:rPr lang="tr-TR" sz="2000" dirty="0">
                  <a:solidFill>
                    <a:srgbClr val="575757"/>
                  </a:solidFill>
                </a:rPr>
                <a:t>özen gösterin.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323439"/>
            <a:chOff x="554927" y="1881525"/>
            <a:chExt cx="7724212" cy="1323439"/>
          </a:xfrm>
        </p:grpSpPr>
        <p:sp>
          <p:nvSpPr>
            <p:cNvPr id="37" name="Metin kutusu 36"/>
            <p:cNvSpPr txBox="1"/>
            <p:nvPr/>
          </p:nvSpPr>
          <p:spPr>
            <a:xfrm>
              <a:off x="746177" y="1881525"/>
              <a:ext cx="7532962" cy="1323439"/>
            </a:xfrm>
            <a:prstGeom prst="rect">
              <a:avLst/>
            </a:prstGeom>
            <a:noFill/>
          </p:spPr>
          <p:txBody>
            <a:bodyPr wrap="square" rtlCol="0">
              <a:spAutoFit/>
            </a:bodyPr>
            <a:lstStyle/>
            <a:p>
              <a:r>
                <a:rPr lang="tr-TR" sz="2000" dirty="0">
                  <a:solidFill>
                    <a:srgbClr val="575757"/>
                  </a:solidFill>
                </a:rPr>
                <a:t>Çocuğunuzun psikolojik desteğe ihtiyacı olduğunu </a:t>
              </a:r>
            </a:p>
            <a:p>
              <a:r>
                <a:rPr lang="tr-TR" sz="2000" dirty="0">
                  <a:solidFill>
                    <a:srgbClr val="575757"/>
                  </a:solidFill>
                </a:rPr>
                <a:t>düşünüyorsanız bunu geciktirmeyin. Okul rehberlik </a:t>
              </a:r>
            </a:p>
            <a:p>
              <a:r>
                <a:rPr lang="tr-TR" sz="2000" dirty="0">
                  <a:solidFill>
                    <a:srgbClr val="575757"/>
                  </a:solidFill>
                </a:rPr>
                <a:t>servisine ya da aile hekiminize danışarak hastanelerin </a:t>
              </a:r>
            </a:p>
            <a:p>
              <a:r>
                <a:rPr lang="tr-TR" sz="2000" dirty="0">
                  <a:solidFill>
                    <a:srgbClr val="575757"/>
                  </a:solidFill>
                </a:rPr>
                <a:t>ilgili servislerinden destek alabilirsiniz.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0" name="Metin kutusu 19">
            <a:extLst>
              <a:ext uri="{FF2B5EF4-FFF2-40B4-BE49-F238E27FC236}">
                <a16:creationId xmlns:a16="http://schemas.microsoft.com/office/drawing/2014/main" id="{2CC95E40-9922-5F44-9294-26C316DAABA7}"/>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25</a:t>
            </a:fld>
            <a:endParaRPr lang="tr-TR" sz="2400" b="1" dirty="0">
              <a:solidFill>
                <a:srgbClr val="DADADA"/>
              </a:solidFill>
            </a:endParaRPr>
          </a:p>
        </p:txBody>
      </p:sp>
      <p:sp>
        <p:nvSpPr>
          <p:cNvPr id="21" name="Rectangle 13">
            <a:extLst>
              <a:ext uri="{FF2B5EF4-FFF2-40B4-BE49-F238E27FC236}">
                <a16:creationId xmlns:a16="http://schemas.microsoft.com/office/drawing/2014/main" id="{A1C161BC-F84F-AF49-AED1-E9028B8EEE4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3200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250" fill="hold"/>
                                        <p:tgtEl>
                                          <p:spTgt spid="19"/>
                                        </p:tgtEl>
                                        <p:attrNameLst>
                                          <p:attrName>ppt_x</p:attrName>
                                        </p:attrNameLst>
                                      </p:cBhvr>
                                      <p:tavLst>
                                        <p:tav tm="0">
                                          <p:val>
                                            <p:strVal val="1+#ppt_w/2"/>
                                          </p:val>
                                        </p:tav>
                                        <p:tav tm="100000">
                                          <p:val>
                                            <p:strVal val="#ppt_x"/>
                                          </p:val>
                                        </p:tav>
                                      </p:tavLst>
                                    </p:anim>
                                    <p:anim calcmode="lin" valueType="num">
                                      <p:cBhvr additive="base">
                                        <p:cTn id="29"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4"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377480" cy="1015663"/>
          </a:xfrm>
          <a:prstGeom prst="rect">
            <a:avLst/>
          </a:prstGeom>
          <a:noFill/>
        </p:spPr>
        <p:txBody>
          <a:bodyPr wrap="none" rtlCol="0">
            <a:spAutoFit/>
          </a:bodyPr>
          <a:lstStyle/>
          <a:p>
            <a:r>
              <a:rPr lang="tr-TR" sz="6000" b="1" dirty="0"/>
              <a:t>Kişisel Hijyen</a:t>
            </a:r>
          </a:p>
        </p:txBody>
      </p:sp>
      <p:grpSp>
        <p:nvGrpSpPr>
          <p:cNvPr id="29" name="Grup 28"/>
          <p:cNvGrpSpPr/>
          <p:nvPr/>
        </p:nvGrpSpPr>
        <p:grpSpPr>
          <a:xfrm>
            <a:off x="554927" y="1669782"/>
            <a:ext cx="7263442" cy="646331"/>
            <a:chOff x="554927" y="1881525"/>
            <a:chExt cx="7263442" cy="646331"/>
          </a:xfrm>
        </p:grpSpPr>
        <p:sp>
          <p:nvSpPr>
            <p:cNvPr id="30" name="Metin kutusu 29"/>
            <p:cNvSpPr txBox="1"/>
            <p:nvPr/>
          </p:nvSpPr>
          <p:spPr>
            <a:xfrm>
              <a:off x="746177" y="1881525"/>
              <a:ext cx="7072192" cy="646331"/>
            </a:xfrm>
            <a:prstGeom prst="rect">
              <a:avLst/>
            </a:prstGeom>
            <a:noFill/>
          </p:spPr>
          <p:txBody>
            <a:bodyPr wrap="none" rtlCol="0">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yüz, ağız, göz ve kirpik; saç, kulak, boyun, </a:t>
              </a:r>
            </a:p>
            <a:p>
              <a:r>
                <a:rPr lang="tr-TR" dirty="0">
                  <a:solidFill>
                    <a:srgbClr val="575757"/>
                  </a:solidFill>
                </a:rPr>
                <a:t>el ve tırnaklarınız temiz olsun.</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8" name="Grup 37"/>
          <p:cNvGrpSpPr/>
          <p:nvPr/>
        </p:nvGrpSpPr>
        <p:grpSpPr>
          <a:xfrm>
            <a:off x="541020" y="2390806"/>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Günlük bakım ve banyonuzu yapın.</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5491" y="2836126"/>
            <a:ext cx="4252490" cy="369332"/>
            <a:chOff x="554927" y="1881525"/>
            <a:chExt cx="4252490" cy="369332"/>
          </a:xfrm>
        </p:grpSpPr>
        <p:sp>
          <p:nvSpPr>
            <p:cNvPr id="41" name="Metin kutusu 40"/>
            <p:cNvSpPr txBox="1"/>
            <p:nvPr/>
          </p:nvSpPr>
          <p:spPr>
            <a:xfrm>
              <a:off x="746177" y="1881525"/>
              <a:ext cx="4061240" cy="369332"/>
            </a:xfrm>
            <a:prstGeom prst="rect">
              <a:avLst/>
            </a:prstGeom>
            <a:noFill/>
          </p:spPr>
          <p:txBody>
            <a:bodyPr wrap="none" rtlCol="0">
              <a:spAutoFit/>
            </a:bodyPr>
            <a:lstStyle/>
            <a:p>
              <a:r>
                <a:rPr lang="tr-TR" dirty="0">
                  <a:solidFill>
                    <a:srgbClr val="575757"/>
                  </a:solidFill>
                </a:rPr>
                <a:t>Yaşadığınız çevreyi ve ortamı temiz tutun.</a:t>
              </a: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grpSp>
        <p:nvGrpSpPr>
          <p:cNvPr id="43" name="Grup 42"/>
          <p:cNvGrpSpPr/>
          <p:nvPr/>
        </p:nvGrpSpPr>
        <p:grpSpPr>
          <a:xfrm>
            <a:off x="554927" y="3269024"/>
            <a:ext cx="6550548" cy="646331"/>
            <a:chOff x="554927" y="2447025"/>
            <a:chExt cx="6550548" cy="646331"/>
          </a:xfrm>
        </p:grpSpPr>
        <p:sp>
          <p:nvSpPr>
            <p:cNvPr id="44" name="Dikdörtgen 43"/>
            <p:cNvSpPr/>
            <p:nvPr/>
          </p:nvSpPr>
          <p:spPr>
            <a:xfrm>
              <a:off x="746177" y="2447025"/>
              <a:ext cx="6359298" cy="646331"/>
            </a:xfrm>
            <a:prstGeom prst="rect">
              <a:avLst/>
            </a:prstGeom>
          </p:spPr>
          <p:txBody>
            <a:bodyPr wrap="square">
              <a:spAutoFit/>
            </a:bodyPr>
            <a:lstStyle/>
            <a:p>
              <a:r>
                <a:rPr lang="tr-TR" dirty="0">
                  <a:solidFill>
                    <a:srgbClr val="575757"/>
                  </a:solidFill>
                </a:rPr>
                <a:t>Kişisel bakım aletlerinizi (diş fırçası, tırnak makası) </a:t>
              </a:r>
            </a:p>
            <a:p>
              <a:r>
                <a:rPr lang="tr-TR" dirty="0">
                  <a:solidFill>
                    <a:srgbClr val="575757"/>
                  </a:solidFill>
                </a:rPr>
                <a:t>paylaşmayın ve ortalıkta bırakmayın.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943380"/>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 kullanmayın.</a:t>
              </a:r>
            </a:p>
          </p:txBody>
        </p:sp>
        <p:pic>
          <p:nvPicPr>
            <p:cNvPr id="51" name="Resim 50"/>
            <p:cNvPicPr>
              <a:picLocks noChangeAspect="1"/>
            </p:cNvPicPr>
            <p:nvPr/>
          </p:nvPicPr>
          <p:blipFill>
            <a:blip r:embed="rId3"/>
            <a:stretch>
              <a:fillRect/>
            </a:stretch>
          </p:blipFill>
          <p:spPr>
            <a:xfrm>
              <a:off x="554927" y="3077510"/>
              <a:ext cx="191250" cy="180000"/>
            </a:xfrm>
            <a:prstGeom prst="rect">
              <a:avLst/>
            </a:prstGeom>
          </p:spPr>
        </p:pic>
      </p:grpSp>
      <p:grpSp>
        <p:nvGrpSpPr>
          <p:cNvPr id="52" name="Grup 51"/>
          <p:cNvGrpSpPr/>
          <p:nvPr/>
        </p:nvGrpSpPr>
        <p:grpSpPr>
          <a:xfrm>
            <a:off x="554927" y="4331720"/>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Lokanta vs. mekanlarda çatal-kaşık temizliğini kontrol edin.</a:t>
              </a:r>
            </a:p>
          </p:txBody>
        </p:sp>
        <p:pic>
          <p:nvPicPr>
            <p:cNvPr id="54" name="Resim 53"/>
            <p:cNvPicPr>
              <a:picLocks noChangeAspect="1"/>
            </p:cNvPicPr>
            <p:nvPr/>
          </p:nvPicPr>
          <p:blipFill>
            <a:blip r:embed="rId3"/>
            <a:stretch>
              <a:fillRect/>
            </a:stretch>
          </p:blipFill>
          <p:spPr>
            <a:xfrm>
              <a:off x="554927" y="3077510"/>
              <a:ext cx="191250" cy="180000"/>
            </a:xfrm>
            <a:prstGeom prst="rect">
              <a:avLst/>
            </a:prstGeom>
          </p:spPr>
        </p:pic>
      </p:grpSp>
      <p:grpSp>
        <p:nvGrpSpPr>
          <p:cNvPr id="55" name="Grup 54"/>
          <p:cNvGrpSpPr/>
          <p:nvPr/>
        </p:nvGrpSpPr>
        <p:grpSpPr>
          <a:xfrm>
            <a:off x="554927" y="4744235"/>
            <a:ext cx="6287250" cy="369332"/>
            <a:chOff x="554927" y="2970954"/>
            <a:chExt cx="6287250" cy="369332"/>
          </a:xfrm>
        </p:grpSpPr>
        <p:sp>
          <p:nvSpPr>
            <p:cNvPr id="56" name="Dikdörtgen 55"/>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7" name="Resim 56"/>
            <p:cNvPicPr>
              <a:picLocks noChangeAspect="1"/>
            </p:cNvPicPr>
            <p:nvPr/>
          </p:nvPicPr>
          <p:blipFill>
            <a:blip r:embed="rId3"/>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250"/>
                                        <p:tgtEl>
                                          <p:spTgt spid="49"/>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250"/>
                                        <p:tgtEl>
                                          <p:spTgt spid="52"/>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377480" cy="1015663"/>
          </a:xfrm>
          <a:prstGeom prst="rect">
            <a:avLst/>
          </a:prstGeom>
          <a:noFill/>
        </p:spPr>
        <p:txBody>
          <a:bodyPr wrap="none" rtlCol="0">
            <a:spAutoFit/>
          </a:bodyPr>
          <a:lstStyle/>
          <a:p>
            <a:r>
              <a:rPr lang="tr-TR" sz="6000" b="1" dirty="0"/>
              <a:t>Kişisel Hijyen</a:t>
            </a:r>
          </a:p>
        </p:txBody>
      </p:sp>
      <p:grpSp>
        <p:nvGrpSpPr>
          <p:cNvPr id="32" name="Grup 31"/>
          <p:cNvGrpSpPr/>
          <p:nvPr/>
        </p:nvGrpSpPr>
        <p:grpSpPr>
          <a:xfrm>
            <a:off x="554927" y="1823786"/>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Terli kıyafetlerinizi mutlaka değiştirin.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2315041"/>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Bulaşıcı bir hastalığınız olduğunda kişisel hijyeninize dikkat edin.</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2851799"/>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Öksürürken ve hapşırırken mutlaka peçete kullanın.</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3292865"/>
            <a:ext cx="5546370" cy="646331"/>
            <a:chOff x="554927" y="1881525"/>
            <a:chExt cx="5546370" cy="646331"/>
          </a:xfrm>
        </p:grpSpPr>
        <p:sp>
          <p:nvSpPr>
            <p:cNvPr id="41" name="Metin kutusu 40"/>
            <p:cNvSpPr txBox="1"/>
            <p:nvPr/>
          </p:nvSpPr>
          <p:spPr>
            <a:xfrm>
              <a:off x="746177" y="1881525"/>
              <a:ext cx="5355120" cy="646331"/>
            </a:xfrm>
            <a:prstGeom prst="rect">
              <a:avLst/>
            </a:prstGeom>
            <a:noFill/>
          </p:spPr>
          <p:txBody>
            <a:bodyPr wrap="none" rtlCol="0">
              <a:spAutoFit/>
            </a:bodyPr>
            <a:lstStyle/>
            <a:p>
              <a:r>
                <a:rPr lang="tr-TR" dirty="0">
                  <a:solidFill>
                    <a:srgbClr val="575757"/>
                  </a:solidFill>
                </a:rPr>
                <a:t>Etrafınızda özellikle havayla veya damlacıkla bulaşan bir</a:t>
              </a:r>
            </a:p>
            <a:p>
              <a:r>
                <a:rPr lang="tr-TR" dirty="0">
                  <a:solidFill>
                    <a:srgbClr val="575757"/>
                  </a:solidFill>
                </a:rPr>
                <a:t>hastalığa yakalanmış biri varsa dikkat edin.</a:t>
              </a: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grpSp>
        <p:nvGrpSpPr>
          <p:cNvPr id="49" name="Grup 48"/>
          <p:cNvGrpSpPr/>
          <p:nvPr/>
        </p:nvGrpSpPr>
        <p:grpSpPr>
          <a:xfrm>
            <a:off x="554927" y="4019328"/>
            <a:ext cx="6287250" cy="369332"/>
            <a:chOff x="554927" y="2970794"/>
            <a:chExt cx="6287250" cy="369332"/>
          </a:xfrm>
        </p:grpSpPr>
        <p:sp>
          <p:nvSpPr>
            <p:cNvPr id="50" name="Dikdörtgen 49"/>
            <p:cNvSpPr/>
            <p:nvPr/>
          </p:nvSpPr>
          <p:spPr>
            <a:xfrm>
              <a:off x="746177" y="2970794"/>
              <a:ext cx="6096000" cy="369332"/>
            </a:xfrm>
            <a:prstGeom prst="rect">
              <a:avLst/>
            </a:prstGeom>
          </p:spPr>
          <p:txBody>
            <a:bodyPr>
              <a:spAutoFit/>
            </a:bodyPr>
            <a:lstStyle/>
            <a:p>
              <a:r>
                <a:rPr lang="tr-TR" dirty="0">
                  <a:solidFill>
                    <a:srgbClr val="575757"/>
                  </a:solidFill>
                </a:rPr>
                <a:t>Çocuğunuzun da bu alışkanlıkları kazanmasını sağlayın. </a:t>
              </a:r>
            </a:p>
          </p:txBody>
        </p:sp>
        <p:pic>
          <p:nvPicPr>
            <p:cNvPr id="51" name="Resim 50"/>
            <p:cNvPicPr>
              <a:picLocks noChangeAspect="1"/>
            </p:cNvPicPr>
            <p:nvPr/>
          </p:nvPicPr>
          <p:blipFill>
            <a:blip r:embed="rId3"/>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12314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50"/>
                                        <p:tgtEl>
                                          <p:spTgt spid="3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50"/>
                                        <p:tgtEl>
                                          <p:spTgt spid="3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250"/>
                                        <p:tgtEl>
                                          <p:spTgt spid="3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764737" cy="1015663"/>
          </a:xfrm>
          <a:prstGeom prst="rect">
            <a:avLst/>
          </a:prstGeom>
          <a:noFill/>
        </p:spPr>
        <p:txBody>
          <a:bodyPr wrap="none" rtlCol="0">
            <a:spAutoFit/>
          </a:bodyPr>
          <a:lstStyle/>
          <a:p>
            <a:r>
              <a:rPr lang="tr-TR" sz="6000" b="1" dirty="0"/>
              <a:t>Sağlıklı Giyim Kuşam</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646119" y="1965544"/>
            <a:ext cx="6350161" cy="2554545"/>
          </a:xfrm>
          <a:prstGeom prst="rect">
            <a:avLst/>
          </a:prstGeom>
          <a:noFill/>
        </p:spPr>
        <p:txBody>
          <a:bodyPr wrap="square" rtlCol="0">
            <a:spAutoFit/>
          </a:bodyPr>
          <a:lstStyle/>
          <a:p>
            <a:r>
              <a:rPr lang="tr-TR" sz="2000" dirty="0">
                <a:solidFill>
                  <a:srgbClr val="575757"/>
                </a:solidFill>
              </a:rPr>
              <a:t>Giysilerimiz hava, toz, ısı, ışık  gibi dış etkenlerin vücudumuza zarar vermesini engeller. Giyinmenin temel amacı vücudu bu dış etmenlerden korumaktır. Kıyafet seçerken bu amaç göz ardı edilmemeli, şıklıktan önce sağlık gözetilmelidir. </a:t>
            </a:r>
          </a:p>
          <a:p>
            <a:endParaRPr lang="tr-TR" sz="2000" dirty="0">
              <a:solidFill>
                <a:srgbClr val="575757"/>
              </a:solidFill>
            </a:endParaRPr>
          </a:p>
          <a:p>
            <a:r>
              <a:rPr lang="tr-TR" sz="2000" dirty="0">
                <a:solidFill>
                  <a:srgbClr val="575757"/>
                </a:solidFill>
              </a:rPr>
              <a:t>Sağlığınızın şıklığınızdan çok daha önemli olduğunu göz ardı etmeyin.</a:t>
            </a:r>
          </a:p>
        </p:txBody>
      </p:sp>
      <p:pic>
        <p:nvPicPr>
          <p:cNvPr id="16" name="Resim 15"/>
          <p:cNvPicPr>
            <a:picLocks noChangeAspect="1"/>
          </p:cNvPicPr>
          <p:nvPr/>
        </p:nvPicPr>
        <p:blipFill>
          <a:blip r:embed="rId4"/>
          <a:stretch>
            <a:fillRect/>
          </a:stretch>
        </p:blipFill>
        <p:spPr>
          <a:xfrm>
            <a:off x="465972" y="2090317"/>
            <a:ext cx="191250" cy="180000"/>
          </a:xfrm>
          <a:prstGeom prst="rect">
            <a:avLst/>
          </a:prstGeom>
        </p:spPr>
      </p:pic>
      <p:pic>
        <p:nvPicPr>
          <p:cNvPr id="17" name="Resim 16"/>
          <p:cNvPicPr>
            <a:picLocks noChangeAspect="1"/>
          </p:cNvPicPr>
          <p:nvPr/>
        </p:nvPicPr>
        <p:blipFill>
          <a:blip r:embed="rId4"/>
          <a:stretch>
            <a:fillRect/>
          </a:stretch>
        </p:blipFill>
        <p:spPr>
          <a:xfrm>
            <a:off x="500111" y="3907823"/>
            <a:ext cx="191250" cy="180000"/>
          </a:xfrm>
          <a:prstGeom prst="rect">
            <a:avLst/>
          </a:prstGeom>
        </p:spPr>
      </p:pic>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764737" cy="1015663"/>
          </a:xfrm>
          <a:prstGeom prst="rect">
            <a:avLst/>
          </a:prstGeom>
          <a:noFill/>
        </p:spPr>
        <p:txBody>
          <a:bodyPr wrap="none" rtlCol="0">
            <a:spAutoFit/>
          </a:bodyPr>
          <a:lstStyle/>
          <a:p>
            <a:r>
              <a:rPr lang="tr-TR" sz="6000" b="1" dirty="0"/>
              <a:t>Sağlıklı Giyim Kuşam</a:t>
            </a:r>
          </a:p>
        </p:txBody>
      </p:sp>
      <p:grpSp>
        <p:nvGrpSpPr>
          <p:cNvPr id="10" name="Grup 9"/>
          <p:cNvGrpSpPr/>
          <p:nvPr/>
        </p:nvGrpSpPr>
        <p:grpSpPr>
          <a:xfrm>
            <a:off x="554927" y="1382845"/>
            <a:ext cx="7205030" cy="1015663"/>
            <a:chOff x="554927" y="1881525"/>
            <a:chExt cx="7205030" cy="1015663"/>
          </a:xfrm>
        </p:grpSpPr>
        <p:sp>
          <p:nvSpPr>
            <p:cNvPr id="16" name="Metin kutusu 15"/>
            <p:cNvSpPr txBox="1"/>
            <p:nvPr/>
          </p:nvSpPr>
          <p:spPr>
            <a:xfrm>
              <a:off x="746177" y="1881525"/>
              <a:ext cx="7013780" cy="1015663"/>
            </a:xfrm>
            <a:prstGeom prst="rect">
              <a:avLst/>
            </a:prstGeom>
            <a:noFill/>
          </p:spPr>
          <p:txBody>
            <a:bodyPr wrap="none" rtlCol="0">
              <a:spAutoFit/>
            </a:bodyPr>
            <a:lstStyle/>
            <a:p>
              <a:r>
                <a:rPr lang="tr-TR" sz="2000" dirty="0">
                  <a:solidFill>
                    <a:srgbClr val="575757"/>
                  </a:solidFill>
                </a:rPr>
                <a:t>Doku beslenmesini bozabilecek dar kıyafetleri değil, vücudunuzun</a:t>
              </a:r>
            </a:p>
            <a:p>
              <a:r>
                <a:rPr lang="tr-TR" sz="2000" dirty="0">
                  <a:solidFill>
                    <a:srgbClr val="575757"/>
                  </a:solidFill>
                </a:rPr>
                <a:t>ve dokularınızın hava almasına imkân veren, rahat ve sağlıklı</a:t>
              </a:r>
            </a:p>
            <a:p>
              <a:r>
                <a:rPr lang="tr-TR" sz="2000" dirty="0">
                  <a:solidFill>
                    <a:srgbClr val="575757"/>
                  </a:solidFill>
                </a:rPr>
                <a:t>giysileri tercih edin.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27" name="Grup 26"/>
          <p:cNvGrpSpPr/>
          <p:nvPr/>
        </p:nvGrpSpPr>
        <p:grpSpPr>
          <a:xfrm>
            <a:off x="539395" y="2447529"/>
            <a:ext cx="7030623" cy="707886"/>
            <a:chOff x="554927" y="1881525"/>
            <a:chExt cx="7030623" cy="707886"/>
          </a:xfrm>
        </p:grpSpPr>
        <p:sp>
          <p:nvSpPr>
            <p:cNvPr id="28" name="Metin kutusu 27"/>
            <p:cNvSpPr txBox="1"/>
            <p:nvPr/>
          </p:nvSpPr>
          <p:spPr>
            <a:xfrm>
              <a:off x="746177" y="1881525"/>
              <a:ext cx="6839373" cy="707886"/>
            </a:xfrm>
            <a:prstGeom prst="rect">
              <a:avLst/>
            </a:prstGeom>
            <a:noFill/>
          </p:spPr>
          <p:txBody>
            <a:bodyPr wrap="none" rtlCol="0">
              <a:spAutoFit/>
            </a:bodyPr>
            <a:lstStyle/>
            <a:p>
              <a:r>
                <a:rPr lang="tr-TR" sz="2000" dirty="0">
                  <a:solidFill>
                    <a:srgbClr val="575757"/>
                  </a:solidFill>
                </a:rPr>
                <a:t>Cildinizi havasız bırakmayın, petrol ve yan ürünlerinden üretilen,</a:t>
              </a:r>
            </a:p>
            <a:p>
              <a:r>
                <a:rPr lang="tr-TR" sz="2000" dirty="0">
                  <a:solidFill>
                    <a:srgbClr val="575757"/>
                  </a:solidFill>
                </a:rPr>
                <a:t>hava geçirmeyen kıyafetleri tercih etmeyin.</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54927" y="3302957"/>
            <a:ext cx="5762199" cy="707886"/>
            <a:chOff x="554927" y="1881525"/>
            <a:chExt cx="5762199" cy="707886"/>
          </a:xfrm>
        </p:grpSpPr>
        <p:sp>
          <p:nvSpPr>
            <p:cNvPr id="43" name="Metin kutusu 42"/>
            <p:cNvSpPr txBox="1"/>
            <p:nvPr/>
          </p:nvSpPr>
          <p:spPr>
            <a:xfrm>
              <a:off x="746177" y="1881525"/>
              <a:ext cx="5570949" cy="707886"/>
            </a:xfrm>
            <a:prstGeom prst="rect">
              <a:avLst/>
            </a:prstGeom>
            <a:noFill/>
          </p:spPr>
          <p:txBody>
            <a:bodyPr wrap="none" rtlCol="0">
              <a:spAutoFit/>
            </a:bodyPr>
            <a:lstStyle/>
            <a:p>
              <a:r>
                <a:rPr lang="tr-TR" sz="2000" dirty="0">
                  <a:solidFill>
                    <a:srgbClr val="575757"/>
                  </a:solidFill>
                </a:rPr>
                <a:t>Soğuk havalarda kalın ve tek katlı giysiler değil, ince </a:t>
              </a:r>
            </a:p>
            <a:p>
              <a:r>
                <a:rPr lang="tr-TR" sz="2000" dirty="0">
                  <a:solidFill>
                    <a:srgbClr val="575757"/>
                  </a:solidFill>
                </a:rPr>
                <a:t>ve çok katlı giysiler tercih edin.</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grpSp>
        <p:nvGrpSpPr>
          <p:cNvPr id="45" name="Grup 44"/>
          <p:cNvGrpSpPr/>
          <p:nvPr/>
        </p:nvGrpSpPr>
        <p:grpSpPr>
          <a:xfrm>
            <a:off x="559758" y="3979875"/>
            <a:ext cx="5901596" cy="400110"/>
            <a:chOff x="554927" y="1881525"/>
            <a:chExt cx="5901596" cy="400110"/>
          </a:xfrm>
        </p:grpSpPr>
        <p:sp>
          <p:nvSpPr>
            <p:cNvPr id="46" name="Metin kutusu 45"/>
            <p:cNvSpPr txBox="1"/>
            <p:nvPr/>
          </p:nvSpPr>
          <p:spPr>
            <a:xfrm>
              <a:off x="746177" y="1881525"/>
              <a:ext cx="5710346" cy="400110"/>
            </a:xfrm>
            <a:prstGeom prst="rect">
              <a:avLst/>
            </a:prstGeom>
            <a:noFill/>
          </p:spPr>
          <p:txBody>
            <a:bodyPr wrap="none" rtlCol="0">
              <a:spAutoFit/>
            </a:bodyPr>
            <a:lstStyle/>
            <a:p>
              <a:r>
                <a:rPr lang="tr-TR" sz="2000" dirty="0">
                  <a:solidFill>
                    <a:srgbClr val="575757"/>
                  </a:solidFill>
                </a:rPr>
                <a:t>Yumuşak ve cildi tahriş etmeyecek kıyafetler kullanın.</a:t>
              </a:r>
            </a:p>
          </p:txBody>
        </p:sp>
        <p:pic>
          <p:nvPicPr>
            <p:cNvPr id="47" name="Resim 46"/>
            <p:cNvPicPr>
              <a:picLocks noChangeAspect="1"/>
            </p:cNvPicPr>
            <p:nvPr/>
          </p:nvPicPr>
          <p:blipFill>
            <a:blip r:embed="rId3"/>
            <a:stretch>
              <a:fillRect/>
            </a:stretch>
          </p:blipFill>
          <p:spPr>
            <a:xfrm>
              <a:off x="554927" y="1991580"/>
              <a:ext cx="191250" cy="180000"/>
            </a:xfrm>
            <a:prstGeom prst="rect">
              <a:avLst/>
            </a:prstGeom>
          </p:spPr>
        </p:pic>
      </p:grpSp>
      <p:grpSp>
        <p:nvGrpSpPr>
          <p:cNvPr id="48" name="Grup 47"/>
          <p:cNvGrpSpPr/>
          <p:nvPr/>
        </p:nvGrpSpPr>
        <p:grpSpPr>
          <a:xfrm>
            <a:off x="554927" y="4437363"/>
            <a:ext cx="5341506" cy="707886"/>
            <a:chOff x="554927" y="1881525"/>
            <a:chExt cx="5341506" cy="707886"/>
          </a:xfrm>
        </p:grpSpPr>
        <p:sp>
          <p:nvSpPr>
            <p:cNvPr id="49" name="Metin kutusu 48"/>
            <p:cNvSpPr txBox="1"/>
            <p:nvPr/>
          </p:nvSpPr>
          <p:spPr>
            <a:xfrm>
              <a:off x="746177" y="1881525"/>
              <a:ext cx="5150256" cy="707886"/>
            </a:xfrm>
            <a:prstGeom prst="rect">
              <a:avLst/>
            </a:prstGeom>
            <a:noFill/>
          </p:spPr>
          <p:txBody>
            <a:bodyPr wrap="none" rtlCol="0">
              <a:spAutoFit/>
            </a:bodyPr>
            <a:lstStyle/>
            <a:p>
              <a:r>
                <a:rPr lang="tr-TR" sz="2000" dirty="0">
                  <a:solidFill>
                    <a:srgbClr val="575757"/>
                  </a:solidFill>
                </a:rPr>
                <a:t>Güneşin zararlı ışınlarına maruz kalmayın, şapka</a:t>
              </a:r>
            </a:p>
            <a:p>
              <a:r>
                <a:rPr lang="tr-TR" sz="2000" dirty="0">
                  <a:solidFill>
                    <a:srgbClr val="575757"/>
                  </a:solidFill>
                </a:rPr>
                <a:t>ve güneş gözlüğü kullanın.</a:t>
              </a:r>
            </a:p>
          </p:txBody>
        </p:sp>
        <p:pic>
          <p:nvPicPr>
            <p:cNvPr id="50" name="Resim 49"/>
            <p:cNvPicPr>
              <a:picLocks noChangeAspect="1"/>
            </p:cNvPicPr>
            <p:nvPr/>
          </p:nvPicPr>
          <p:blipFill>
            <a:blip r:embed="rId3"/>
            <a:stretch>
              <a:fillRect/>
            </a:stretch>
          </p:blipFill>
          <p:spPr>
            <a:xfrm>
              <a:off x="554927" y="1991580"/>
              <a:ext cx="191250" cy="180000"/>
            </a:xfrm>
            <a:prstGeom prst="rect">
              <a:avLst/>
            </a:prstGeom>
          </p:spPr>
        </p:pic>
      </p:grpSp>
      <p:sp>
        <p:nvSpPr>
          <p:cNvPr id="31"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528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250"/>
                                        <p:tgtEl>
                                          <p:spTgt spid="2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250"/>
                                        <p:tgtEl>
                                          <p:spTgt spid="4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250"/>
                                        <p:tgtEl>
                                          <p:spTgt spid="48"/>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250" fill="hold"/>
                                        <p:tgtEl>
                                          <p:spTgt spid="31"/>
                                        </p:tgtEl>
                                        <p:attrNameLst>
                                          <p:attrName>ppt_x</p:attrName>
                                        </p:attrNameLst>
                                      </p:cBhvr>
                                      <p:tavLst>
                                        <p:tav tm="0">
                                          <p:val>
                                            <p:strVal val="1+#ppt_w/2"/>
                                          </p:val>
                                        </p:tav>
                                        <p:tav tm="100000">
                                          <p:val>
                                            <p:strVal val="#ppt_x"/>
                                          </p:val>
                                        </p:tav>
                                      </p:tavLst>
                                    </p:anim>
                                    <p:anim calcmode="lin" valueType="num">
                                      <p:cBhvr additive="base">
                                        <p:cTn id="37"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5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2" name="Metin kutusu 31"/>
          <p:cNvSpPr txBox="1"/>
          <p:nvPr/>
        </p:nvSpPr>
        <p:spPr>
          <a:xfrm>
            <a:off x="1005714" y="1089898"/>
            <a:ext cx="3448380" cy="1107996"/>
          </a:xfrm>
          <a:prstGeom prst="rect">
            <a:avLst/>
          </a:prstGeom>
          <a:noFill/>
        </p:spPr>
        <p:txBody>
          <a:bodyPr wrap="none" rtlCol="0">
            <a:spAutoFit/>
          </a:bodyPr>
          <a:lstStyle/>
          <a:p>
            <a:r>
              <a:rPr lang="tr-TR" sz="6600" b="1" dirty="0">
                <a:solidFill>
                  <a:srgbClr val="EE7430"/>
                </a:solidFill>
              </a:rPr>
              <a:t>Öncelikle</a:t>
            </a:r>
          </a:p>
        </p:txBody>
      </p:sp>
      <p:sp>
        <p:nvSpPr>
          <p:cNvPr id="33" name="Metin kutusu 32"/>
          <p:cNvSpPr txBox="1"/>
          <p:nvPr/>
        </p:nvSpPr>
        <p:spPr>
          <a:xfrm>
            <a:off x="1077141" y="2105561"/>
            <a:ext cx="5372820" cy="1323439"/>
          </a:xfrm>
          <a:prstGeom prst="rect">
            <a:avLst/>
          </a:prstGeom>
          <a:noFill/>
        </p:spPr>
        <p:txBody>
          <a:bodyPr wrap="square" rtlCol="0">
            <a:spAutoFit/>
          </a:bodyPr>
          <a:lstStyle/>
          <a:p>
            <a:r>
              <a:rPr lang="tr-TR" sz="4000" b="1" dirty="0">
                <a:solidFill>
                  <a:srgbClr val="E61F4F"/>
                </a:solidFill>
              </a:rPr>
              <a:t>Kendiniz için </a:t>
            </a:r>
            <a:r>
              <a:rPr lang="tr-TR" sz="4000" b="1" dirty="0">
                <a:solidFill>
                  <a:srgbClr val="231F20"/>
                </a:solidFill>
              </a:rPr>
              <a:t>sağlığınıza </a:t>
            </a:r>
          </a:p>
          <a:p>
            <a:r>
              <a:rPr lang="tr-TR" sz="4000" b="1" dirty="0">
                <a:solidFill>
                  <a:srgbClr val="231F20"/>
                </a:solidFill>
              </a:rPr>
              <a:t>dikkat edin.</a:t>
            </a:r>
          </a:p>
        </p:txBody>
      </p:sp>
      <p:sp>
        <p:nvSpPr>
          <p:cNvPr id="14" name="Rectangle 13">
            <a:extLst>
              <a:ext uri="{FF2B5EF4-FFF2-40B4-BE49-F238E27FC236}">
                <a16:creationId xmlns:a16="http://schemas.microsoft.com/office/drawing/2014/main" id="{1BB90AC1-68A0-B645-AD82-D0FF8F4B77E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6162B27F-6C5C-FA48-BCF8-135312C9DE5D}"/>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842EF231-6305-EE4D-9510-76A0478C681E}"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32771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250" fill="hold"/>
                                        <p:tgtEl>
                                          <p:spTgt spid="42"/>
                                        </p:tgtEl>
                                        <p:attrNameLst>
                                          <p:attrName>ppt_x</p:attrName>
                                        </p:attrNameLst>
                                      </p:cBhvr>
                                      <p:tavLst>
                                        <p:tav tm="0">
                                          <p:val>
                                            <p:strVal val="1+#ppt_w/2"/>
                                          </p:val>
                                        </p:tav>
                                        <p:tav tm="100000">
                                          <p:val>
                                            <p:strVal val="#ppt_x"/>
                                          </p:val>
                                        </p:tav>
                                      </p:tavLst>
                                    </p:anim>
                                    <p:anim calcmode="lin" valueType="num">
                                      <p:cBhvr additive="base">
                                        <p:cTn id="16" dur="25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250" fill="hold"/>
                                        <p:tgtEl>
                                          <p:spTgt spid="43"/>
                                        </p:tgtEl>
                                        <p:attrNameLst>
                                          <p:attrName>ppt_x</p:attrName>
                                        </p:attrNameLst>
                                      </p:cBhvr>
                                      <p:tavLst>
                                        <p:tav tm="0">
                                          <p:val>
                                            <p:strVal val="1+#ppt_w/2"/>
                                          </p:val>
                                        </p:tav>
                                        <p:tav tm="100000">
                                          <p:val>
                                            <p:strVal val="#ppt_x"/>
                                          </p:val>
                                        </p:tav>
                                      </p:tavLst>
                                    </p:anim>
                                    <p:anim calcmode="lin" valueType="num">
                                      <p:cBhvr additive="base">
                                        <p:cTn id="20" dur="250" fill="hold"/>
                                        <p:tgtEl>
                                          <p:spTgt spid="4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0-#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43" grpId="0" animBg="1"/>
      <p:bldP spid="27" grpId="0" animBg="1"/>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764737" cy="1015663"/>
          </a:xfrm>
          <a:prstGeom prst="rect">
            <a:avLst/>
          </a:prstGeom>
          <a:noFill/>
        </p:spPr>
        <p:txBody>
          <a:bodyPr wrap="none" rtlCol="0">
            <a:spAutoFit/>
          </a:bodyPr>
          <a:lstStyle/>
          <a:p>
            <a:r>
              <a:rPr lang="tr-TR" sz="6000" b="1" dirty="0"/>
              <a:t>Sağlıklı Giyim Kuşam</a:t>
            </a:r>
          </a:p>
        </p:txBody>
      </p:sp>
      <p:grpSp>
        <p:nvGrpSpPr>
          <p:cNvPr id="10" name="Grup 9"/>
          <p:cNvGrpSpPr/>
          <p:nvPr/>
        </p:nvGrpSpPr>
        <p:grpSpPr>
          <a:xfrm>
            <a:off x="554927" y="1756079"/>
            <a:ext cx="6100688" cy="923330"/>
            <a:chOff x="554927" y="1881525"/>
            <a:chExt cx="6100688" cy="923330"/>
          </a:xfrm>
        </p:grpSpPr>
        <p:sp>
          <p:nvSpPr>
            <p:cNvPr id="16" name="Metin kutusu 15"/>
            <p:cNvSpPr txBox="1"/>
            <p:nvPr/>
          </p:nvSpPr>
          <p:spPr>
            <a:xfrm>
              <a:off x="746177" y="1881525"/>
              <a:ext cx="5909438" cy="923330"/>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52" name="Grup 51"/>
          <p:cNvGrpSpPr/>
          <p:nvPr/>
        </p:nvGrpSpPr>
        <p:grpSpPr>
          <a:xfrm>
            <a:off x="547900" y="2873743"/>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54" name="Resim 53"/>
            <p:cNvPicPr>
              <a:picLocks noChangeAspect="1"/>
            </p:cNvPicPr>
            <p:nvPr/>
          </p:nvPicPr>
          <p:blipFill>
            <a:blip r:embed="rId3"/>
            <a:stretch>
              <a:fillRect/>
            </a:stretch>
          </p:blipFill>
          <p:spPr>
            <a:xfrm>
              <a:off x="554927" y="1991580"/>
              <a:ext cx="191250" cy="180000"/>
            </a:xfrm>
            <a:prstGeom prst="rect">
              <a:avLst/>
            </a:prstGeom>
          </p:spPr>
        </p:pic>
      </p:grpSp>
      <p:sp>
        <p:nvSpPr>
          <p:cNvPr id="2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6" name="Grup 25"/>
          <p:cNvGrpSpPr/>
          <p:nvPr/>
        </p:nvGrpSpPr>
        <p:grpSpPr>
          <a:xfrm>
            <a:off x="579368" y="3761793"/>
            <a:ext cx="5360742" cy="646331"/>
            <a:chOff x="554927" y="1881525"/>
            <a:chExt cx="5360742" cy="646331"/>
          </a:xfrm>
        </p:grpSpPr>
        <p:sp>
          <p:nvSpPr>
            <p:cNvPr id="28" name="Metin kutusu 27"/>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250"/>
                                        <p:tgtEl>
                                          <p:spTgt spid="5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grpSp>
        <p:nvGrpSpPr>
          <p:cNvPr id="10" name="Grup 9"/>
          <p:cNvGrpSpPr/>
          <p:nvPr/>
        </p:nvGrpSpPr>
        <p:grpSpPr>
          <a:xfrm>
            <a:off x="554927" y="1614103"/>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746177" y="1316058"/>
            <a:ext cx="3735061" cy="369332"/>
          </a:xfrm>
          <a:prstGeom prst="rect">
            <a:avLst/>
          </a:prstGeom>
        </p:spPr>
        <p:txBody>
          <a:bodyPr wrap="none">
            <a:spAutoFit/>
          </a:bodyPr>
          <a:lstStyle/>
          <a:p>
            <a:r>
              <a:rPr lang="tr-TR" b="1" dirty="0">
                <a:solidFill>
                  <a:srgbClr val="575757"/>
                </a:solidFill>
              </a:rPr>
              <a:t>Ev temizliğinde nelere dikkat edelim?</a:t>
            </a:r>
          </a:p>
        </p:txBody>
      </p:sp>
      <p:grpSp>
        <p:nvGrpSpPr>
          <p:cNvPr id="23" name="Grup 22"/>
          <p:cNvGrpSpPr/>
          <p:nvPr/>
        </p:nvGrpSpPr>
        <p:grpSpPr>
          <a:xfrm>
            <a:off x="554927" y="1983528"/>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7" y="2453564"/>
            <a:ext cx="5835937" cy="353943"/>
            <a:chOff x="554927" y="1930760"/>
            <a:chExt cx="5835937" cy="353943"/>
          </a:xfrm>
        </p:grpSpPr>
        <p:sp>
          <p:nvSpPr>
            <p:cNvPr id="27" name="Metin kutusu 26"/>
            <p:cNvSpPr txBox="1"/>
            <p:nvPr/>
          </p:nvSpPr>
          <p:spPr>
            <a:xfrm>
              <a:off x="746177" y="1930760"/>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82402" y="2787531"/>
            <a:ext cx="5048415" cy="353943"/>
            <a:chOff x="554927" y="1880285"/>
            <a:chExt cx="5048415" cy="353943"/>
          </a:xfrm>
        </p:grpSpPr>
        <p:sp>
          <p:nvSpPr>
            <p:cNvPr id="30" name="Metin kutusu 29"/>
            <p:cNvSpPr txBox="1"/>
            <p:nvPr/>
          </p:nvSpPr>
          <p:spPr>
            <a:xfrm>
              <a:off x="777149" y="1880285"/>
              <a:ext cx="4826193" cy="353943"/>
            </a:xfrm>
            <a:prstGeom prst="rect">
              <a:avLst/>
            </a:prstGeom>
            <a:noFill/>
          </p:spPr>
          <p:txBody>
            <a:bodyPr wrap="none" rtlCol="0">
              <a:spAutoFit/>
            </a:bodyPr>
            <a:lstStyle/>
            <a:p>
              <a:r>
                <a:rPr lang="tr-TR" sz="1700" dirty="0">
                  <a:solidFill>
                    <a:srgbClr val="575757"/>
                  </a:solidFill>
                </a:rPr>
                <a:t>Dışardan gelince elinizi yıkayın, elbisenizi değiştirin.</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8" name="Metin kutusu 37"/>
          <p:cNvSpPr txBox="1"/>
          <p:nvPr/>
        </p:nvSpPr>
        <p:spPr>
          <a:xfrm>
            <a:off x="746177" y="2600427"/>
            <a:ext cx="184731" cy="353943"/>
          </a:xfrm>
          <a:prstGeom prst="rect">
            <a:avLst/>
          </a:prstGeom>
          <a:noFill/>
        </p:spPr>
        <p:txBody>
          <a:bodyPr wrap="none" rtlCol="0">
            <a:spAutoFit/>
          </a:bodyPr>
          <a:lstStyle/>
          <a:p>
            <a:endParaRPr lang="tr-TR" sz="1700" dirty="0">
              <a:solidFill>
                <a:srgbClr val="575757"/>
              </a:solidFill>
            </a:endParaRPr>
          </a:p>
        </p:txBody>
      </p:sp>
      <p:grpSp>
        <p:nvGrpSpPr>
          <p:cNvPr id="43" name="Grup 42"/>
          <p:cNvGrpSpPr/>
          <p:nvPr/>
        </p:nvGrpSpPr>
        <p:grpSpPr>
          <a:xfrm>
            <a:off x="584993" y="3210588"/>
            <a:ext cx="5040200" cy="353943"/>
            <a:chOff x="554927" y="1904608"/>
            <a:chExt cx="5040200" cy="353943"/>
          </a:xfrm>
        </p:grpSpPr>
        <p:sp>
          <p:nvSpPr>
            <p:cNvPr id="44" name="Metin kutusu 43"/>
            <p:cNvSpPr txBox="1"/>
            <p:nvPr/>
          </p:nvSpPr>
          <p:spPr>
            <a:xfrm>
              <a:off x="789196" y="1904608"/>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3"/>
            <a:stretch>
              <a:fillRect/>
            </a:stretch>
          </p:blipFill>
          <p:spPr>
            <a:xfrm>
              <a:off x="554927" y="1991580"/>
              <a:ext cx="191250" cy="180000"/>
            </a:xfrm>
            <a:prstGeom prst="rect">
              <a:avLst/>
            </a:prstGeom>
          </p:spPr>
        </p:pic>
      </p:grpSp>
      <p:grpSp>
        <p:nvGrpSpPr>
          <p:cNvPr id="49" name="Grup 48"/>
          <p:cNvGrpSpPr/>
          <p:nvPr/>
        </p:nvGrpSpPr>
        <p:grpSpPr>
          <a:xfrm>
            <a:off x="566833" y="3630873"/>
            <a:ext cx="4709251" cy="353943"/>
            <a:chOff x="554927" y="1903927"/>
            <a:chExt cx="4709251" cy="353943"/>
          </a:xfrm>
        </p:grpSpPr>
        <p:sp>
          <p:nvSpPr>
            <p:cNvPr id="50" name="Metin kutusu 49"/>
            <p:cNvSpPr txBox="1"/>
            <p:nvPr/>
          </p:nvSpPr>
          <p:spPr>
            <a:xfrm>
              <a:off x="775962" y="1903927"/>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3"/>
            <a:stretch>
              <a:fillRect/>
            </a:stretch>
          </p:blipFill>
          <p:spPr>
            <a:xfrm>
              <a:off x="554927" y="1991580"/>
              <a:ext cx="191250" cy="180000"/>
            </a:xfrm>
            <a:prstGeom prst="rect">
              <a:avLst/>
            </a:prstGeom>
          </p:spPr>
        </p:pic>
      </p:grpSp>
      <p:grpSp>
        <p:nvGrpSpPr>
          <p:cNvPr id="58" name="Grup 57"/>
          <p:cNvGrpSpPr/>
          <p:nvPr/>
        </p:nvGrpSpPr>
        <p:grpSpPr>
          <a:xfrm>
            <a:off x="582402" y="4075582"/>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3"/>
            <a:stretch>
              <a:fillRect/>
            </a:stretch>
          </p:blipFill>
          <p:spPr>
            <a:xfrm>
              <a:off x="554927" y="1991580"/>
              <a:ext cx="191250" cy="180000"/>
            </a:xfrm>
            <a:prstGeom prst="rect">
              <a:avLst/>
            </a:prstGeom>
          </p:spPr>
        </p:pic>
      </p:grpSp>
      <p:grpSp>
        <p:nvGrpSpPr>
          <p:cNvPr id="67" name="Grup 66"/>
          <p:cNvGrpSpPr/>
          <p:nvPr/>
        </p:nvGrpSpPr>
        <p:grpSpPr>
          <a:xfrm>
            <a:off x="582402" y="4495327"/>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3"/>
            <a:stretch>
              <a:fillRect/>
            </a:stretch>
          </p:blipFill>
          <p:spPr>
            <a:xfrm>
              <a:off x="554927" y="1991580"/>
              <a:ext cx="191250" cy="180000"/>
            </a:xfrm>
            <a:prstGeom prst="rect">
              <a:avLst/>
            </a:prstGeom>
          </p:spPr>
        </p:pic>
      </p:grpSp>
      <p:grpSp>
        <p:nvGrpSpPr>
          <p:cNvPr id="70" name="Grup 69"/>
          <p:cNvGrpSpPr/>
          <p:nvPr/>
        </p:nvGrpSpPr>
        <p:grpSpPr>
          <a:xfrm>
            <a:off x="566833" y="4956859"/>
            <a:ext cx="2274321" cy="353943"/>
            <a:chOff x="554927" y="1953765"/>
            <a:chExt cx="2274321" cy="353943"/>
          </a:xfrm>
        </p:grpSpPr>
        <p:sp>
          <p:nvSpPr>
            <p:cNvPr id="71" name="Metin kutusu 70"/>
            <p:cNvSpPr txBox="1"/>
            <p:nvPr/>
          </p:nvSpPr>
          <p:spPr>
            <a:xfrm>
              <a:off x="746177" y="195376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3"/>
            <a:stretch>
              <a:fillRect/>
            </a:stretch>
          </p:blipFill>
          <p:spPr>
            <a:xfrm>
              <a:off x="554927" y="1991580"/>
              <a:ext cx="191250" cy="180000"/>
            </a:xfrm>
            <a:prstGeom prst="rect">
              <a:avLst/>
            </a:prstGeom>
          </p:spPr>
        </p:pic>
      </p:grpSp>
      <p:sp>
        <p:nvSpPr>
          <p:cNvPr id="6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250"/>
                                        <p:tgtEl>
                                          <p:spTgt spid="49"/>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250"/>
                                        <p:tgtEl>
                                          <p:spTgt spid="58"/>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250"/>
                                        <p:tgtEl>
                                          <p:spTgt spid="67"/>
                                        </p:tgtEl>
                                      </p:cBhvr>
                                    </p:animEffect>
                                  </p:childTnLst>
                                </p:cTn>
                              </p:par>
                            </p:childTnLst>
                          </p:cTn>
                        </p:par>
                        <p:par>
                          <p:cTn id="49" fill="hold">
                            <p:stCondLst>
                              <p:cond delay="2750"/>
                            </p:stCondLst>
                            <p:childTnLst>
                              <p:par>
                                <p:cTn id="50" presetID="10" presetClass="entr" presetSubtype="0"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250"/>
                                        <p:tgtEl>
                                          <p:spTgt spid="70"/>
                                        </p:tgtEl>
                                      </p:cBhvr>
                                    </p:animEffect>
                                  </p:childTnLst>
                                </p:cTn>
                              </p:par>
                            </p:childTnLst>
                          </p:cTn>
                        </p:par>
                        <p:par>
                          <p:cTn id="53" fill="hold">
                            <p:stCondLst>
                              <p:cond delay="3000"/>
                            </p:stCondLst>
                            <p:childTnLst>
                              <p:par>
                                <p:cTn id="54" presetID="2" presetClass="entr" presetSubtype="2"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additive="base">
                                        <p:cTn id="56" dur="250" fill="hold"/>
                                        <p:tgtEl>
                                          <p:spTgt spid="64"/>
                                        </p:tgtEl>
                                        <p:attrNameLst>
                                          <p:attrName>ppt_x</p:attrName>
                                        </p:attrNameLst>
                                      </p:cBhvr>
                                      <p:tavLst>
                                        <p:tav tm="0">
                                          <p:val>
                                            <p:strVal val="1+#ppt_w/2"/>
                                          </p:val>
                                        </p:tav>
                                        <p:tav tm="100000">
                                          <p:val>
                                            <p:strVal val="#ppt_x"/>
                                          </p:val>
                                        </p:tav>
                                      </p:tavLst>
                                    </p:anim>
                                    <p:anim calcmode="lin" valueType="num">
                                      <p:cBhvr additive="base">
                                        <p:cTn id="57" dur="2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 grpId="0"/>
      <p:bldP spid="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485891" cy="923330"/>
          </a:xfrm>
          <a:prstGeom prst="rect">
            <a:avLst/>
          </a:prstGeom>
          <a:noFill/>
        </p:spPr>
        <p:txBody>
          <a:bodyPr wrap="none" rtlCol="0">
            <a:spAutoFit/>
          </a:bodyPr>
          <a:lstStyle/>
          <a:p>
            <a:r>
              <a:rPr lang="tr-TR" sz="5400" b="1" dirty="0"/>
              <a:t>Hareketli ol</a:t>
            </a:r>
          </a:p>
        </p:txBody>
      </p:sp>
      <p:grpSp>
        <p:nvGrpSpPr>
          <p:cNvPr id="25" name="Grup 24"/>
          <p:cNvGrpSpPr/>
          <p:nvPr/>
        </p:nvGrpSpPr>
        <p:grpSpPr>
          <a:xfrm>
            <a:off x="568346" y="2251876"/>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533982" y="35508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39" name="Grup 38"/>
          <p:cNvGrpSpPr/>
          <p:nvPr/>
        </p:nvGrpSpPr>
        <p:grpSpPr>
          <a:xfrm>
            <a:off x="554927" y="3992908"/>
            <a:ext cx="4252407" cy="400110"/>
            <a:chOff x="554927" y="1847851"/>
            <a:chExt cx="4252407" cy="400110"/>
          </a:xfrm>
        </p:grpSpPr>
        <p:sp>
          <p:nvSpPr>
            <p:cNvPr id="40" name="Metin kutusu 39"/>
            <p:cNvSpPr txBox="1"/>
            <p:nvPr/>
          </p:nvSpPr>
          <p:spPr>
            <a:xfrm>
              <a:off x="700312" y="1847851"/>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grpSp>
        <p:nvGrpSpPr>
          <p:cNvPr id="45" name="Grup 44"/>
          <p:cNvGrpSpPr/>
          <p:nvPr/>
        </p:nvGrpSpPr>
        <p:grpSpPr>
          <a:xfrm>
            <a:off x="554927" y="4655907"/>
            <a:ext cx="4437925" cy="400110"/>
            <a:chOff x="554927" y="1892044"/>
            <a:chExt cx="4437925" cy="400110"/>
          </a:xfrm>
        </p:grpSpPr>
        <p:sp>
          <p:nvSpPr>
            <p:cNvPr id="46" name="Metin kutusu 45"/>
            <p:cNvSpPr txBox="1"/>
            <p:nvPr/>
          </p:nvSpPr>
          <p:spPr>
            <a:xfrm>
              <a:off x="746177" y="1892044"/>
              <a:ext cx="4246675" cy="400110"/>
            </a:xfrm>
            <a:prstGeom prst="rect">
              <a:avLst/>
            </a:prstGeom>
            <a:noFill/>
          </p:spPr>
          <p:txBody>
            <a:bodyPr wrap="none" rtlCol="0">
              <a:spAutoFit/>
            </a:bodyPr>
            <a:lstStyle/>
            <a:p>
              <a:r>
                <a:rPr lang="tr-TR" sz="2000" dirty="0">
                  <a:solidFill>
                    <a:schemeClr val="tx1">
                      <a:lumMod val="65000"/>
                      <a:lumOff val="35000"/>
                    </a:schemeClr>
                  </a:solidFill>
                </a:rPr>
                <a:t>Vücudumuza fit bir görünüm kazandırır.</a:t>
              </a:r>
            </a:p>
          </p:txBody>
        </p:sp>
        <p:pic>
          <p:nvPicPr>
            <p:cNvPr id="47" name="Resim 46"/>
            <p:cNvPicPr>
              <a:picLocks noChangeAspect="1"/>
            </p:cNvPicPr>
            <p:nvPr/>
          </p:nvPicPr>
          <p:blipFill>
            <a:blip r:embed="rId3"/>
            <a:stretch>
              <a:fillRect/>
            </a:stretch>
          </p:blipFill>
          <p:spPr>
            <a:xfrm>
              <a:off x="554927" y="1991580"/>
              <a:ext cx="191250" cy="180000"/>
            </a:xfrm>
            <a:prstGeom prst="rect">
              <a:avLst/>
            </a:prstGeom>
          </p:spPr>
        </p:pic>
      </p:grpSp>
      <p:sp>
        <p:nvSpPr>
          <p:cNvPr id="48" name="Dikdörtgen 47"/>
          <p:cNvSpPr/>
          <p:nvPr/>
        </p:nvSpPr>
        <p:spPr>
          <a:xfrm>
            <a:off x="554927" y="1797186"/>
            <a:ext cx="3480505" cy="400110"/>
          </a:xfrm>
          <a:prstGeom prst="rect">
            <a:avLst/>
          </a:prstGeom>
        </p:spPr>
        <p:txBody>
          <a:bodyPr wrap="none">
            <a:spAutoFit/>
          </a:bodyPr>
          <a:lstStyle/>
          <a:p>
            <a:r>
              <a:rPr lang="tr-TR" sz="2000" b="1" dirty="0">
                <a:solidFill>
                  <a:srgbClr val="575757"/>
                </a:solidFill>
              </a:rPr>
              <a:t>Spor ve hareketliliğin faydaları:</a:t>
            </a:r>
          </a:p>
        </p:txBody>
      </p:sp>
      <p:pic>
        <p:nvPicPr>
          <p:cNvPr id="31" name="Resim 30"/>
          <p:cNvPicPr>
            <a:picLocks noChangeAspect="1"/>
          </p:cNvPicPr>
          <p:nvPr/>
        </p:nvPicPr>
        <p:blipFill>
          <a:blip r:embed="rId4"/>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6429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50"/>
                                        <p:tgtEl>
                                          <p:spTgt spid="31"/>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250"/>
                                        <p:tgtEl>
                                          <p:spTgt spid="42"/>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485891" cy="923330"/>
          </a:xfrm>
          <a:prstGeom prst="rect">
            <a:avLst/>
          </a:prstGeom>
          <a:noFill/>
        </p:spPr>
        <p:txBody>
          <a:bodyPr wrap="none" rtlCol="0">
            <a:spAutoFit/>
          </a:bodyPr>
          <a:lstStyle/>
          <a:p>
            <a:r>
              <a:rPr lang="tr-TR" sz="5400" b="1" dirty="0"/>
              <a:t>Hareketli ol</a:t>
            </a:r>
          </a:p>
        </p:txBody>
      </p:sp>
      <p:grpSp>
        <p:nvGrpSpPr>
          <p:cNvPr id="25" name="Grup 24"/>
          <p:cNvGrpSpPr/>
          <p:nvPr/>
        </p:nvGrpSpPr>
        <p:grpSpPr>
          <a:xfrm>
            <a:off x="554927" y="1973630"/>
            <a:ext cx="7501832" cy="646331"/>
            <a:chOff x="554927" y="1816006"/>
            <a:chExt cx="7501832" cy="646331"/>
          </a:xfrm>
        </p:grpSpPr>
        <p:sp>
          <p:nvSpPr>
            <p:cNvPr id="26" name="Metin kutusu 25"/>
            <p:cNvSpPr txBox="1"/>
            <p:nvPr/>
          </p:nvSpPr>
          <p:spPr>
            <a:xfrm>
              <a:off x="765841" y="1816006"/>
              <a:ext cx="7290918" cy="646331"/>
            </a:xfrm>
            <a:prstGeom prst="rect">
              <a:avLst/>
            </a:prstGeom>
            <a:noFill/>
          </p:spPr>
          <p:txBody>
            <a:bodyPr wrap="square" rtlCol="0">
              <a:spAutoFit/>
            </a:bodyPr>
            <a:lstStyle/>
            <a:p>
              <a:r>
                <a:rPr lang="tr-TR" dirty="0">
                  <a:solidFill>
                    <a:srgbClr val="575757"/>
                  </a:solidFill>
                </a:rPr>
                <a:t>Tempolu yürüyüşten daha ağır bir egzersiz türü uygulayacaksanız</a:t>
              </a:r>
            </a:p>
            <a:p>
              <a:r>
                <a:rPr lang="tr-TR" dirty="0">
                  <a:solidFill>
                    <a:srgbClr val="575757"/>
                  </a:solidFill>
                </a:rPr>
                <a:t>uzman yardımı almayı unutmayın.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554927" y="2589144"/>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chemeClr val="tx1">
                      <a:lumMod val="65000"/>
                      <a:lumOff val="35000"/>
                    </a:schemeClr>
                  </a:solidFill>
                </a:rPr>
                <a:t>Egzersiz yapmaya uygun kıyafetler seçebilirsiniz, </a:t>
              </a:r>
              <a:r>
                <a:rPr lang="tr-TR" dirty="0">
                  <a:solidFill>
                    <a:srgbClr val="575757"/>
                  </a:solidFill>
                </a:rPr>
                <a:t>yumuşak tabanlı spor ayakkabıları ve vücut terini emen pamuklu atlet ve rahat</a:t>
              </a:r>
            </a:p>
            <a:p>
              <a:r>
                <a:rPr lang="tr-TR" dirty="0">
                  <a:solidFill>
                    <a:srgbClr val="575757"/>
                  </a:solidFill>
                </a:rPr>
                <a:t>eşofmanlarla egzersiz yapın.</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54927" y="3459892"/>
            <a:ext cx="7039406" cy="646331"/>
            <a:chOff x="554927" y="1881525"/>
            <a:chExt cx="7039406" cy="646331"/>
          </a:xfrm>
        </p:grpSpPr>
        <p:sp>
          <p:nvSpPr>
            <p:cNvPr id="43" name="Metin kutusu 42"/>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a:t>
              </a:r>
            </a:p>
            <a:p>
              <a:r>
                <a:rPr lang="tr-TR" dirty="0">
                  <a:solidFill>
                    <a:srgbClr val="575757"/>
                  </a:solidFill>
                </a:rPr>
                <a:t>soğuma hareketleri yapmayı ihmal etmeyin.</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sp>
        <p:nvSpPr>
          <p:cNvPr id="48" name="Dikdörtgen 47"/>
          <p:cNvSpPr/>
          <p:nvPr/>
        </p:nvSpPr>
        <p:spPr>
          <a:xfrm>
            <a:off x="746177" y="1464940"/>
            <a:ext cx="2760243" cy="369332"/>
          </a:xfrm>
          <a:prstGeom prst="rect">
            <a:avLst/>
          </a:prstGeom>
        </p:spPr>
        <p:txBody>
          <a:bodyPr wrap="none">
            <a:spAutoFit/>
          </a:bodyPr>
          <a:lstStyle/>
          <a:p>
            <a:r>
              <a:rPr lang="tr-TR" b="1" dirty="0">
                <a:solidFill>
                  <a:srgbClr val="575757"/>
                </a:solidFill>
              </a:rPr>
              <a:t>Kaliteli fiziksel aktivite için:</a:t>
            </a:r>
          </a:p>
        </p:txBody>
      </p:sp>
      <p:grpSp>
        <p:nvGrpSpPr>
          <p:cNvPr id="30" name="Grup 29"/>
          <p:cNvGrpSpPr/>
          <p:nvPr/>
        </p:nvGrpSpPr>
        <p:grpSpPr>
          <a:xfrm>
            <a:off x="554927" y="4199687"/>
            <a:ext cx="7039406" cy="923330"/>
            <a:chOff x="554927" y="1881525"/>
            <a:chExt cx="7039406" cy="923330"/>
          </a:xfrm>
        </p:grpSpPr>
        <p:sp>
          <p:nvSpPr>
            <p:cNvPr id="31" name="Metin kutusu 30"/>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hissetmeniz durumunda egzersize ara verin.</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pic>
        <p:nvPicPr>
          <p:cNvPr id="33" name="Resim 32"/>
          <p:cNvPicPr>
            <a:picLocks noChangeAspect="1"/>
          </p:cNvPicPr>
          <p:nvPr/>
        </p:nvPicPr>
        <p:blipFill>
          <a:blip r:embed="rId4"/>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50"/>
                                        <p:tgtEl>
                                          <p:spTgt spid="3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250"/>
                                        <p:tgtEl>
                                          <p:spTgt spid="42"/>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352351" cy="1015663"/>
          </a:xfrm>
          <a:prstGeom prst="rect">
            <a:avLst/>
          </a:prstGeom>
          <a:noFill/>
        </p:spPr>
        <p:txBody>
          <a:bodyPr wrap="none" rtlCol="0">
            <a:spAutoFit/>
          </a:bodyPr>
          <a:lstStyle/>
          <a:p>
            <a:r>
              <a:rPr lang="tr-TR" sz="6000" b="1" dirty="0"/>
              <a:t>Spor alışkanlığı kazanmak</a:t>
            </a:r>
          </a:p>
        </p:txBody>
      </p:sp>
      <p:grpSp>
        <p:nvGrpSpPr>
          <p:cNvPr id="32" name="Grup 31"/>
          <p:cNvGrpSpPr/>
          <p:nvPr/>
        </p:nvGrpSpPr>
        <p:grpSpPr>
          <a:xfrm>
            <a:off x="554927" y="2400359"/>
            <a:ext cx="6550548" cy="1938992"/>
            <a:chOff x="554927" y="2447025"/>
            <a:chExt cx="6550548" cy="1938992"/>
          </a:xfrm>
        </p:grpSpPr>
        <p:sp>
          <p:nvSpPr>
            <p:cNvPr id="33" name="Dikdörtgen 32"/>
            <p:cNvSpPr/>
            <p:nvPr/>
          </p:nvSpPr>
          <p:spPr>
            <a:xfrm>
              <a:off x="746177" y="2447025"/>
              <a:ext cx="6359298" cy="1938992"/>
            </a:xfrm>
            <a:prstGeom prst="rect">
              <a:avLst/>
            </a:prstGeom>
          </p:spPr>
          <p:txBody>
            <a:bodyPr wrap="square">
              <a:spAutoFit/>
            </a:bodyPr>
            <a:lstStyle/>
            <a:p>
              <a:r>
                <a:rPr lang="tr-TR" sz="2000" dirty="0">
                  <a:solidFill>
                    <a:srgbClr val="575757"/>
                  </a:solidFill>
                </a:rPr>
                <a:t>Bir işe başlamak kolay fakat devam ettirmek zordur.</a:t>
              </a:r>
            </a:p>
            <a:p>
              <a:endParaRPr lang="tr-TR" sz="2000" dirty="0">
                <a:solidFill>
                  <a:srgbClr val="575757"/>
                </a:solidFill>
              </a:endParaRP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352351" cy="1015663"/>
          </a:xfrm>
          <a:prstGeom prst="rect">
            <a:avLst/>
          </a:prstGeom>
          <a:noFill/>
        </p:spPr>
        <p:txBody>
          <a:bodyPr wrap="none" rtlCol="0">
            <a:spAutoFit/>
          </a:bodyPr>
          <a:lstStyle/>
          <a:p>
            <a:r>
              <a:rPr lang="tr-TR" sz="6000" b="1" dirty="0"/>
              <a:t>Spor alışkanlığı kazanmak</a:t>
            </a:r>
          </a:p>
        </p:txBody>
      </p:sp>
      <p:grpSp>
        <p:nvGrpSpPr>
          <p:cNvPr id="32" name="Grup 31"/>
          <p:cNvGrpSpPr/>
          <p:nvPr/>
        </p:nvGrpSpPr>
        <p:grpSpPr>
          <a:xfrm>
            <a:off x="511384" y="2050016"/>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b="1" dirty="0">
                  <a:solidFill>
                    <a:srgbClr val="575757"/>
                  </a:solidFill>
                </a:rPr>
                <a:t>Bu problemi aşmak için şu yöntemler uygulanabilir: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303571" y="2696020"/>
            <a:ext cx="7534121" cy="1754326"/>
          </a:xfrm>
          <a:prstGeom prst="rect">
            <a:avLst/>
          </a:prstGeom>
        </p:spPr>
        <p:txBody>
          <a:bodyPr wrap="square">
            <a:spAutoFit/>
          </a:bodyPr>
          <a:lstStyle/>
          <a:p>
            <a:r>
              <a:rPr lang="tr-TR" b="1" dirty="0">
                <a:solidFill>
                  <a:srgbClr val="E61F4F"/>
                </a:solidFill>
              </a:rPr>
              <a:t>Başlangıçta basit hedefler koyun: </a:t>
            </a:r>
            <a:r>
              <a:rPr lang="tr-TR" dirty="0"/>
              <a:t>İlk günler egzersiz süreniz ve</a:t>
            </a:r>
          </a:p>
          <a:p>
            <a:r>
              <a:rPr lang="tr-TR" dirty="0"/>
              <a:t>hedefleriniz kısa olsun, giderek arttırmaya çalışın.</a:t>
            </a:r>
          </a:p>
          <a:p>
            <a:endParaRPr lang="tr-TR" dirty="0"/>
          </a:p>
          <a:p>
            <a:r>
              <a:rPr lang="tr-TR" b="1" dirty="0">
                <a:solidFill>
                  <a:srgbClr val="E61F4F"/>
                </a:solidFill>
              </a:rPr>
              <a:t>Teşvik edici yöntemler bulun: </a:t>
            </a:r>
            <a:r>
              <a:rPr lang="tr-TR" dirty="0"/>
              <a:t>Sporu genellikle aynı vakitlerde</a:t>
            </a:r>
          </a:p>
          <a:p>
            <a:r>
              <a:rPr lang="tr-TR" dirty="0"/>
              <a:t>yapmaya çalışın. Bir süre sonra aynı saatte spor yapmak sizin</a:t>
            </a:r>
          </a:p>
          <a:p>
            <a:r>
              <a:rPr lang="tr-TR" dirty="0"/>
              <a:t>için rutin bir iş olacak.</a:t>
            </a:r>
          </a:p>
        </p:txBody>
      </p:sp>
    </p:spTree>
    <p:extLst>
      <p:ext uri="{BB962C8B-B14F-4D97-AF65-F5344CB8AC3E}">
        <p14:creationId xmlns:p14="http://schemas.microsoft.com/office/powerpoint/2010/main" val="227774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150"/>
                                        <p:tgtEl>
                                          <p:spTgt spid="2">
                                            <p:txEl>
                                              <p:pRg st="0" end="0"/>
                                            </p:txEl>
                                          </p:spTgt>
                                        </p:tgtEl>
                                      </p:cBhvr>
                                    </p:animEffect>
                                  </p:childTnLst>
                                </p:cTn>
                              </p:par>
                            </p:childTnLst>
                          </p:cTn>
                        </p:par>
                        <p:par>
                          <p:cTn id="29" fill="hold">
                            <p:stCondLst>
                              <p:cond delay="1400"/>
                            </p:stCondLst>
                            <p:childTnLst>
                              <p:par>
                                <p:cTn id="30" presetID="10" presetClass="entr" presetSubtype="0" fill="hold" grpId="0" nodeType="after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50"/>
                                        <p:tgtEl>
                                          <p:spTgt spid="2">
                                            <p:txEl>
                                              <p:pRg st="1" end="1"/>
                                            </p:txEl>
                                          </p:spTgt>
                                        </p:tgtEl>
                                      </p:cBhvr>
                                    </p:animEffect>
                                  </p:childTnLst>
                                </p:cTn>
                              </p:par>
                            </p:childTnLst>
                          </p:cTn>
                        </p:par>
                        <p:par>
                          <p:cTn id="33" fill="hold">
                            <p:stCondLst>
                              <p:cond delay="1550"/>
                            </p:stCondLst>
                            <p:childTnLst>
                              <p:par>
                                <p:cTn id="34" presetID="10" presetClass="entr" presetSubtype="0" fill="hold" grpId="0" nodeType="after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50"/>
                                        <p:tgtEl>
                                          <p:spTgt spid="2">
                                            <p:txEl>
                                              <p:pRg st="3" end="3"/>
                                            </p:txEl>
                                          </p:spTgt>
                                        </p:tgtEl>
                                      </p:cBhvr>
                                    </p:animEffect>
                                  </p:childTnLst>
                                </p:cTn>
                              </p:par>
                            </p:childTnLst>
                          </p:cTn>
                        </p:par>
                        <p:par>
                          <p:cTn id="37" fill="hold">
                            <p:stCondLst>
                              <p:cond delay="1700"/>
                            </p:stCondLst>
                            <p:childTnLst>
                              <p:par>
                                <p:cTn id="38" presetID="10" presetClass="entr" presetSubtype="0" fill="hold" grpId="0" nodeType="after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50"/>
                                        <p:tgtEl>
                                          <p:spTgt spid="2">
                                            <p:txEl>
                                              <p:pRg st="4" end="4"/>
                                            </p:txEl>
                                          </p:spTgt>
                                        </p:tgtEl>
                                      </p:cBhvr>
                                    </p:animEffect>
                                  </p:childTnLst>
                                </p:cTn>
                              </p:par>
                            </p:childTnLst>
                          </p:cTn>
                        </p:par>
                        <p:par>
                          <p:cTn id="41" fill="hold">
                            <p:stCondLst>
                              <p:cond delay="1850"/>
                            </p:stCondLst>
                            <p:childTnLst>
                              <p:par>
                                <p:cTn id="42" presetID="10" presetClass="entr" presetSubtype="0" fill="hold" grpId="0" nodeType="after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352351" cy="1938992"/>
          </a:xfrm>
          <a:prstGeom prst="rect">
            <a:avLst/>
          </a:prstGeom>
          <a:noFill/>
        </p:spPr>
        <p:txBody>
          <a:bodyPr wrap="none" rtlCol="0">
            <a:spAutoFit/>
          </a:bodyPr>
          <a:lstStyle/>
          <a:p>
            <a:r>
              <a:rPr lang="tr-TR" sz="6000" b="1" dirty="0"/>
              <a:t>Spor alışkanlığı kazanmak</a:t>
            </a:r>
          </a:p>
          <a:p>
            <a:endParaRPr lang="tr-TR" sz="6000" b="1" dirty="0"/>
          </a:p>
        </p:txBody>
      </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462481" y="2170026"/>
            <a:ext cx="7534121" cy="2308324"/>
          </a:xfrm>
          <a:prstGeom prst="rect">
            <a:avLst/>
          </a:prstGeom>
        </p:spPr>
        <p:txBody>
          <a:bodyPr wrap="square">
            <a:spAutoFit/>
          </a:bodyPr>
          <a:lstStyle/>
          <a:p>
            <a:r>
              <a:rPr lang="tr-TR" b="1" dirty="0">
                <a:solidFill>
                  <a:srgbClr val="E61F4F"/>
                </a:solidFill>
              </a:rPr>
              <a:t>Hazırlanın:</a:t>
            </a:r>
            <a:r>
              <a:rPr lang="tr-TR" dirty="0"/>
              <a:t> Yapılacak egzersiz türüne göre  kıyafetlerin</a:t>
            </a:r>
          </a:p>
          <a:p>
            <a:r>
              <a:rPr lang="tr-TR" dirty="0"/>
              <a:t>ve ekipmanların edinilmesi önemlidir.</a:t>
            </a:r>
          </a:p>
          <a:p>
            <a:endParaRPr lang="tr-TR" dirty="0"/>
          </a:p>
          <a:p>
            <a:r>
              <a:rPr lang="tr-TR" b="1" dirty="0">
                <a:solidFill>
                  <a:srgbClr val="E61F4F"/>
                </a:solidFill>
              </a:rPr>
              <a:t>Tadını çıkarın: </a:t>
            </a:r>
            <a:r>
              <a:rPr lang="tr-TR" dirty="0"/>
              <a:t>Egzersizi eğlenceli hale getirecek yollar bulun.</a:t>
            </a:r>
          </a:p>
          <a:p>
            <a:endParaRPr lang="tr-TR" dirty="0"/>
          </a:p>
          <a:p>
            <a:r>
              <a:rPr lang="tr-TR" b="1" dirty="0">
                <a:solidFill>
                  <a:srgbClr val="E61F4F"/>
                </a:solidFill>
              </a:rPr>
              <a:t>Kayıt tutun: </a:t>
            </a:r>
            <a:r>
              <a:rPr lang="tr-TR" dirty="0"/>
              <a:t>Egzersiz yaptığınız günleri takvimde işaretleyin.</a:t>
            </a:r>
          </a:p>
          <a:p>
            <a:r>
              <a:rPr lang="tr-TR" dirty="0"/>
              <a:t>Bir süre sonra devamlılık kazanacaksınız, ara vermek</a:t>
            </a:r>
          </a:p>
          <a:p>
            <a:r>
              <a:rPr lang="tr-TR" dirty="0"/>
              <a:t>istemeyeceksiniz.</a:t>
            </a:r>
          </a:p>
        </p:txBody>
      </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50"/>
                                        <p:tgtEl>
                                          <p:spTgt spid="2">
                                            <p:txEl>
                                              <p:pRg st="0" end="0"/>
                                            </p:txEl>
                                          </p:spTgt>
                                        </p:tgtEl>
                                      </p:cBhvr>
                                    </p:animEffect>
                                  </p:childTnLst>
                                </p:cTn>
                              </p:par>
                            </p:childTnLst>
                          </p:cTn>
                        </p:par>
                        <p:par>
                          <p:cTn id="25" fill="hold">
                            <p:stCondLst>
                              <p:cond delay="1150"/>
                            </p:stCondLst>
                            <p:childTnLst>
                              <p:par>
                                <p:cTn id="26" presetID="10" presetClass="entr" presetSubtype="0"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50"/>
                                        <p:tgtEl>
                                          <p:spTgt spid="2">
                                            <p:txEl>
                                              <p:pRg st="1" end="1"/>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50"/>
                                        <p:tgtEl>
                                          <p:spTgt spid="2">
                                            <p:txEl>
                                              <p:pRg st="3" end="3"/>
                                            </p:txEl>
                                          </p:spTgt>
                                        </p:tgtEl>
                                      </p:cBhvr>
                                    </p:animEffect>
                                  </p:childTnLst>
                                </p:cTn>
                              </p:par>
                            </p:childTnLst>
                          </p:cTn>
                        </p:par>
                        <p:par>
                          <p:cTn id="33" fill="hold">
                            <p:stCondLst>
                              <p:cond delay="1450"/>
                            </p:stCondLst>
                            <p:childTnLst>
                              <p:par>
                                <p:cTn id="34" presetID="10" presetClass="entr" presetSubtype="0" fill="hold" grpId="0"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50"/>
                                        <p:tgtEl>
                                          <p:spTgt spid="2">
                                            <p:txEl>
                                              <p:pRg st="5" end="5"/>
                                            </p:txEl>
                                          </p:spTgt>
                                        </p:tgtEl>
                                      </p:cBhvr>
                                    </p:animEffect>
                                  </p:childTnLst>
                                </p:cTn>
                              </p:par>
                            </p:childTnLst>
                          </p:cTn>
                        </p:par>
                        <p:par>
                          <p:cTn id="37" fill="hold">
                            <p:stCondLst>
                              <p:cond delay="1600"/>
                            </p:stCondLst>
                            <p:childTnLst>
                              <p:par>
                                <p:cTn id="38" presetID="10" presetClass="entr" presetSubtype="0" fill="hold" grpId="0"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50"/>
                                        <p:tgtEl>
                                          <p:spTgt spid="2">
                                            <p:txEl>
                                              <p:pRg st="6" end="6"/>
                                            </p:txEl>
                                          </p:spTgt>
                                        </p:tgtEl>
                                      </p:cBhvr>
                                    </p:animEffect>
                                  </p:childTnLst>
                                </p:cTn>
                              </p:par>
                            </p:childTnLst>
                          </p:cTn>
                        </p:par>
                        <p:par>
                          <p:cTn id="41" fill="hold">
                            <p:stCondLst>
                              <p:cond delay="1750"/>
                            </p:stCondLst>
                            <p:childTnLst>
                              <p:par>
                                <p:cTn id="42" presetID="10" presetClass="entr" presetSubtype="0" fill="hold" grpId="0" nodeType="after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1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82165"/>
            <a:ext cx="9220537" cy="707886"/>
          </a:xfrm>
          <a:prstGeom prst="rect">
            <a:avLst/>
          </a:prstGeom>
          <a:noFill/>
        </p:spPr>
        <p:txBody>
          <a:bodyPr wrap="none" rtlCol="0">
            <a:spAutoFit/>
          </a:bodyPr>
          <a:lstStyle/>
          <a:p>
            <a:r>
              <a:rPr lang="tr-TR" sz="4000" b="1" dirty="0"/>
              <a:t>Çocuğunuzun spora başlamasının faydaları</a:t>
            </a:r>
          </a:p>
        </p:txBody>
      </p:sp>
      <p:grpSp>
        <p:nvGrpSpPr>
          <p:cNvPr id="32" name="Grup 31"/>
          <p:cNvGrpSpPr/>
          <p:nvPr/>
        </p:nvGrpSpPr>
        <p:grpSpPr>
          <a:xfrm>
            <a:off x="554927" y="1533404"/>
            <a:ext cx="6810606" cy="646331"/>
            <a:chOff x="554927" y="2447025"/>
            <a:chExt cx="6810606" cy="646331"/>
          </a:xfrm>
        </p:grpSpPr>
        <p:sp>
          <p:nvSpPr>
            <p:cNvPr id="33" name="Dikdörtgen 32"/>
            <p:cNvSpPr/>
            <p:nvPr/>
          </p:nvSpPr>
          <p:spPr>
            <a:xfrm>
              <a:off x="746176" y="2447025"/>
              <a:ext cx="6619357" cy="646331"/>
            </a:xfrm>
            <a:prstGeom prst="rect">
              <a:avLst/>
            </a:prstGeom>
          </p:spPr>
          <p:txBody>
            <a:bodyPr wrap="square">
              <a:spAutoFit/>
            </a:bodyPr>
            <a:lstStyle/>
            <a:p>
              <a:r>
                <a:rPr lang="tr-TR" dirty="0">
                  <a:solidFill>
                    <a:srgbClr val="575757"/>
                  </a:solidFill>
                </a:rPr>
                <a:t>Çocukluk ve ergenlik döneminde yapılan egzersiz, sağlıklı büyüme ve gelişme için önemlidir.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8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554927" y="2241449"/>
            <a:ext cx="6810606" cy="646331"/>
            <a:chOff x="554927" y="2447025"/>
            <a:chExt cx="6810606" cy="646331"/>
          </a:xfrm>
        </p:grpSpPr>
        <p:sp>
          <p:nvSpPr>
            <p:cNvPr id="18" name="Dikdörtgen 17"/>
            <p:cNvSpPr/>
            <p:nvPr/>
          </p:nvSpPr>
          <p:spPr>
            <a:xfrm>
              <a:off x="746176" y="2447025"/>
              <a:ext cx="6619357" cy="646331"/>
            </a:xfrm>
            <a:prstGeom prst="rect">
              <a:avLst/>
            </a:prstGeom>
          </p:spPr>
          <p:txBody>
            <a:bodyPr wrap="square">
              <a:spAutoFit/>
            </a:bodyPr>
            <a:lstStyle/>
            <a:p>
              <a:r>
                <a:rPr lang="tr-TR" dirty="0">
                  <a:solidFill>
                    <a:srgbClr val="575757"/>
                  </a:solidFill>
                </a:rPr>
                <a:t>Egzersiz yapmak sadece fiziksel gelişime değil ruhsal gelişime de katkıda bulunur. </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554927" y="2913662"/>
            <a:ext cx="7213279" cy="923330"/>
            <a:chOff x="554927" y="2447025"/>
            <a:chExt cx="7213279" cy="923330"/>
          </a:xfrm>
        </p:grpSpPr>
        <p:sp>
          <p:nvSpPr>
            <p:cNvPr id="21" name="Dikdörtgen 20"/>
            <p:cNvSpPr/>
            <p:nvPr/>
          </p:nvSpPr>
          <p:spPr>
            <a:xfrm>
              <a:off x="746176" y="2447025"/>
              <a:ext cx="7022030" cy="923330"/>
            </a:xfrm>
            <a:prstGeom prst="rect">
              <a:avLst/>
            </a:prstGeom>
          </p:spPr>
          <p:txBody>
            <a:bodyPr wrap="square">
              <a:spAutoFit/>
            </a:bodyPr>
            <a:lstStyle/>
            <a:p>
              <a:r>
                <a:rPr lang="tr-TR" dirty="0">
                  <a:solidFill>
                    <a:srgbClr val="575757"/>
                  </a:solidFill>
                </a:rPr>
                <a:t>Özellikle takım sporlarını tercih etmek; kişiliğin oturması, ekip çalışmasına alışma, sosyalleşme, özgüven kazanılması, stresi azaltma ve sorumluluk sahibi olma gibi konularda çocuğun gelişimini destekler. </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554927" y="3862875"/>
            <a:ext cx="7213279" cy="369332"/>
            <a:chOff x="554927" y="2447025"/>
            <a:chExt cx="7213279" cy="369332"/>
          </a:xfrm>
        </p:grpSpPr>
        <p:sp>
          <p:nvSpPr>
            <p:cNvPr id="24" name="Dikdörtgen 23"/>
            <p:cNvSpPr/>
            <p:nvPr/>
          </p:nvSpPr>
          <p:spPr>
            <a:xfrm>
              <a:off x="746176" y="2447025"/>
              <a:ext cx="7022030" cy="369332"/>
            </a:xfrm>
            <a:prstGeom prst="rect">
              <a:avLst/>
            </a:prstGeom>
          </p:spPr>
          <p:txBody>
            <a:bodyPr wrap="square">
              <a:spAutoFit/>
            </a:bodyPr>
            <a:lstStyle/>
            <a:p>
              <a:r>
                <a:rPr lang="tr-TR" dirty="0">
                  <a:solidFill>
                    <a:srgbClr val="575757"/>
                  </a:solidFill>
                </a:rPr>
                <a:t>Kötü alışkanlıklar kazanılmasının önüne geçilir.</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9" name="Grup 28"/>
          <p:cNvGrpSpPr/>
          <p:nvPr/>
        </p:nvGrpSpPr>
        <p:grpSpPr>
          <a:xfrm>
            <a:off x="554927" y="4252234"/>
            <a:ext cx="7213279" cy="1200329"/>
            <a:chOff x="554927" y="2447025"/>
            <a:chExt cx="7213279" cy="1200329"/>
          </a:xfrm>
        </p:grpSpPr>
        <p:sp>
          <p:nvSpPr>
            <p:cNvPr id="30" name="Dikdörtgen 29"/>
            <p:cNvSpPr/>
            <p:nvPr/>
          </p:nvSpPr>
          <p:spPr>
            <a:xfrm>
              <a:off x="746176" y="2447025"/>
              <a:ext cx="7022030" cy="1200329"/>
            </a:xfrm>
            <a:prstGeom prst="rect">
              <a:avLst/>
            </a:prstGeom>
          </p:spPr>
          <p:txBody>
            <a:bodyPr wrap="square">
              <a:spAutoFit/>
            </a:bodyPr>
            <a:lstStyle/>
            <a:p>
              <a:r>
                <a:rPr lang="tr-TR" dirty="0">
                  <a:solidFill>
                    <a:srgbClr val="575757"/>
                  </a:solidFill>
                </a:rPr>
                <a:t>Düzenli egzersiz yapmak, ilerideki muhtemel kronik hastalıkların</a:t>
              </a:r>
            </a:p>
            <a:p>
              <a:r>
                <a:rPr lang="tr-TR" dirty="0">
                  <a:solidFill>
                    <a:srgbClr val="575757"/>
                  </a:solidFill>
                </a:rPr>
                <a:t>(kalp damar yetmezliği, diyabet, solunum yolu yetmezliği) önüne geçer. Kas-iskelet sistemi güçlenir.</a:t>
              </a:r>
            </a:p>
            <a:p>
              <a:endParaRPr lang="tr-TR" dirty="0">
                <a:solidFill>
                  <a:srgbClr val="575757"/>
                </a:solidFill>
              </a:endParaRPr>
            </a:p>
          </p:txBody>
        </p:sp>
        <p:pic>
          <p:nvPicPr>
            <p:cNvPr id="31" name="Resim 30"/>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3402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50"/>
                                        <p:tgtEl>
                                          <p:spTgt spid="2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27037" cy="1015663"/>
          </a:xfrm>
          <a:prstGeom prst="rect">
            <a:avLst/>
          </a:prstGeom>
          <a:noFill/>
        </p:spPr>
        <p:txBody>
          <a:bodyPr wrap="none" rtlCol="0">
            <a:spAutoFit/>
          </a:bodyPr>
          <a:lstStyle/>
          <a:p>
            <a:r>
              <a:rPr lang="tr-TR" sz="6000" b="1" dirty="0"/>
              <a:t>Yeterli uyku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Dikdörtgen 47"/>
          <p:cNvSpPr/>
          <p:nvPr/>
        </p:nvSpPr>
        <p:spPr>
          <a:xfrm>
            <a:off x="356650" y="1458962"/>
            <a:ext cx="6158096" cy="3785652"/>
          </a:xfrm>
          <a:prstGeom prst="rect">
            <a:avLst/>
          </a:prstGeom>
        </p:spPr>
        <p:txBody>
          <a:bodyPr wrap="none">
            <a:spAutoFit/>
          </a:bodyPr>
          <a:lstStyle/>
          <a:p>
            <a:r>
              <a:rPr lang="tr-TR" sz="2000" dirty="0">
                <a:solidFill>
                  <a:srgbClr val="575757"/>
                </a:solidFill>
              </a:rPr>
              <a:t>Sağlıklı bir hayat için uyku, yemek içmek kadar önemli bir </a:t>
            </a:r>
          </a:p>
          <a:p>
            <a:r>
              <a:rPr lang="tr-TR" sz="2000" dirty="0">
                <a:solidFill>
                  <a:srgbClr val="575757"/>
                </a:solidFill>
              </a:rPr>
              <a:t>ihtiyaçtır. Uyku sayesinde beden dinlenir, zihin yenilenir. </a:t>
            </a:r>
          </a:p>
          <a:p>
            <a:r>
              <a:rPr lang="tr-TR" sz="2000" dirty="0">
                <a:solidFill>
                  <a:srgbClr val="575757"/>
                </a:solidFill>
              </a:rPr>
              <a:t>Organlar kendini tamir eder. Çocuklar uyudukça büyür; </a:t>
            </a:r>
          </a:p>
          <a:p>
            <a:r>
              <a:rPr lang="tr-TR" sz="2000" dirty="0">
                <a:solidFill>
                  <a:srgbClr val="575757"/>
                </a:solidFill>
              </a:rPr>
              <a:t>gençler, orta yaşlılar ve yaşlılar uykuyla sağlıklarını </a:t>
            </a:r>
          </a:p>
          <a:p>
            <a:r>
              <a:rPr lang="tr-TR" sz="2000" dirty="0">
                <a:solidFill>
                  <a:srgbClr val="575757"/>
                </a:solidFill>
              </a:rPr>
              <a:t>korurlar. </a:t>
            </a:r>
          </a:p>
          <a:p>
            <a:endParaRPr lang="tr-TR" sz="2000" dirty="0">
              <a:solidFill>
                <a:srgbClr val="575757"/>
              </a:solidFill>
            </a:endParaRPr>
          </a:p>
          <a:p>
            <a:r>
              <a:rPr lang="tr-TR" sz="2000" dirty="0">
                <a:solidFill>
                  <a:srgbClr val="575757"/>
                </a:solidFill>
              </a:rPr>
              <a:t>Beynin içindeki </a:t>
            </a:r>
            <a:r>
              <a:rPr lang="tr-TR" sz="2000" dirty="0">
                <a:solidFill>
                  <a:schemeClr val="tx1">
                    <a:lumMod val="65000"/>
                    <a:lumOff val="35000"/>
                  </a:schemeClr>
                </a:solidFill>
              </a:rPr>
              <a:t>hipofiz bezinden </a:t>
            </a:r>
          </a:p>
          <a:p>
            <a:r>
              <a:rPr lang="tr-TR" sz="2000" dirty="0">
                <a:solidFill>
                  <a:schemeClr val="tx1">
                    <a:lumMod val="65000"/>
                    <a:lumOff val="35000"/>
                  </a:schemeClr>
                </a:solidFill>
              </a:rPr>
              <a:t>salgılanan ve melatonin adı verilen hormon uykuyu </a:t>
            </a:r>
          </a:p>
          <a:p>
            <a:r>
              <a:rPr lang="tr-TR" sz="2000" dirty="0">
                <a:solidFill>
                  <a:schemeClr val="tx1">
                    <a:lumMod val="65000"/>
                    <a:lumOff val="35000"/>
                  </a:schemeClr>
                </a:solidFill>
              </a:rPr>
              <a:t>yönetir, düzenler, vücudun biyolojik saatini ayarlar. </a:t>
            </a:r>
            <a:endParaRPr lang="tr-TR" sz="2000" dirty="0">
              <a:solidFill>
                <a:srgbClr val="575757"/>
              </a:solidFill>
            </a:endParaRPr>
          </a:p>
          <a:p>
            <a:r>
              <a:rPr lang="tr-TR" sz="2000" dirty="0">
                <a:solidFill>
                  <a:schemeClr val="tx1">
                    <a:lumMod val="65000"/>
                    <a:lumOff val="35000"/>
                  </a:schemeClr>
                </a:solidFill>
              </a:rPr>
              <a:t>Bu hormon karanlıkta salgılanmaya başlar, ışıkla </a:t>
            </a:r>
          </a:p>
          <a:p>
            <a:r>
              <a:rPr lang="tr-TR" sz="2000" dirty="0">
                <a:solidFill>
                  <a:schemeClr val="tx1">
                    <a:lumMod val="65000"/>
                    <a:lumOff val="35000"/>
                  </a:schemeClr>
                </a:solidFill>
              </a:rPr>
              <a:t>salgılanma miktarı azalır. Özellikle ani ve parlak ışık </a:t>
            </a:r>
          </a:p>
          <a:p>
            <a:r>
              <a:rPr lang="tr-TR" sz="2000" dirty="0">
                <a:solidFill>
                  <a:schemeClr val="tx1">
                    <a:lumMod val="65000"/>
                    <a:lumOff val="35000"/>
                  </a:schemeClr>
                </a:solidFill>
              </a:rPr>
              <a:t>melatonin seviyesini azaltır.</a:t>
            </a:r>
          </a:p>
        </p:txBody>
      </p:sp>
      <p:sp>
        <p:nvSpPr>
          <p:cNvPr id="17" name="Metin kutusu 16">
            <a:extLst>
              <a:ext uri="{FF2B5EF4-FFF2-40B4-BE49-F238E27FC236}">
                <a16:creationId xmlns:a16="http://schemas.microsoft.com/office/drawing/2014/main" id="{A9DBED12-0ADE-DC42-B4D9-DB9A551B0AEC}"/>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38</a:t>
            </a:fld>
            <a:endParaRPr lang="tr-TR" sz="2400" b="1" dirty="0">
              <a:solidFill>
                <a:srgbClr val="DADADA"/>
              </a:solidFill>
            </a:endParaRPr>
          </a:p>
        </p:txBody>
      </p:sp>
      <p:sp>
        <p:nvSpPr>
          <p:cNvPr id="18" name="Rectangle 13">
            <a:extLst>
              <a:ext uri="{FF2B5EF4-FFF2-40B4-BE49-F238E27FC236}">
                <a16:creationId xmlns:a16="http://schemas.microsoft.com/office/drawing/2014/main" id="{76260A55-6923-E342-8FEB-07369848B12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25007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1+#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4" grpId="0"/>
      <p:bldP spid="28" grpId="0" animBg="1"/>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653116" cy="923330"/>
          </a:xfrm>
          <a:prstGeom prst="rect">
            <a:avLst/>
          </a:prstGeom>
          <a:noFill/>
        </p:spPr>
        <p:txBody>
          <a:bodyPr wrap="none" rtlCol="0">
            <a:spAutoFit/>
          </a:bodyPr>
          <a:lstStyle/>
          <a:p>
            <a:r>
              <a:rPr lang="tr-TR" sz="5400" b="1" dirty="0"/>
              <a:t>Uyku Sağlığı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943102"/>
            <a:ext cx="7482168" cy="954107"/>
            <a:chOff x="554927" y="1881525"/>
            <a:chExt cx="7482168" cy="954107"/>
          </a:xfrm>
        </p:grpSpPr>
        <p:sp>
          <p:nvSpPr>
            <p:cNvPr id="26" name="Metin kutusu 25"/>
            <p:cNvSpPr txBox="1"/>
            <p:nvPr/>
          </p:nvSpPr>
          <p:spPr>
            <a:xfrm>
              <a:off x="746177" y="1881525"/>
              <a:ext cx="7290918" cy="954107"/>
            </a:xfrm>
            <a:prstGeom prst="rect">
              <a:avLst/>
            </a:prstGeom>
            <a:noFill/>
          </p:spPr>
          <p:txBody>
            <a:bodyPr wrap="square" rtlCol="0">
              <a:spAutoFit/>
            </a:bodyPr>
            <a:lstStyle/>
            <a:p>
              <a:r>
                <a:rPr lang="tr-TR" dirty="0">
                  <a:solidFill>
                    <a:srgbClr val="575757"/>
                  </a:solidFill>
                </a:rPr>
                <a:t>Herkes için geçerli olan sabit bir uyku süresi yoktur. Bu süre kişiden kişiye, bünyeden bünyeye farklılık gösterebilir. Ancak insanların büyük bir bölümü için ortalama uyku süresi </a:t>
              </a:r>
              <a:r>
                <a:rPr lang="tr-TR" sz="2000" b="1" dirty="0">
                  <a:solidFill>
                    <a:srgbClr val="575757"/>
                  </a:solidFill>
                </a:rPr>
                <a:t>6-8</a:t>
              </a:r>
              <a:r>
                <a:rPr lang="tr-TR" dirty="0">
                  <a:solidFill>
                    <a:srgbClr val="575757"/>
                  </a:solidFill>
                </a:rPr>
                <a:t> saattir.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217880"/>
            <a:ext cx="7039406" cy="1200329"/>
            <a:chOff x="554927" y="1881525"/>
            <a:chExt cx="7039406" cy="1200329"/>
          </a:xfrm>
        </p:grpSpPr>
        <p:sp>
          <p:nvSpPr>
            <p:cNvPr id="37" name="Metin kutusu 36"/>
            <p:cNvSpPr txBox="1"/>
            <p:nvPr/>
          </p:nvSpPr>
          <p:spPr>
            <a:xfrm>
              <a:off x="746177" y="1881525"/>
              <a:ext cx="6848156"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 biçimi yeterli uykuya izin verecek şekilde planlanmalıdır. Uyku saatleri</a:t>
              </a:r>
            </a:p>
            <a:p>
              <a:r>
                <a:rPr lang="tr-TR" dirty="0">
                  <a:solidFill>
                    <a:srgbClr val="575757"/>
                  </a:solidFill>
                </a:rPr>
                <a:t>günlük işlere göre düzenlenebilir. Ancak ideal olanın gece uykusu olduğu unutulmamalıdır.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19" name="Metin kutusu 18">
            <a:extLst>
              <a:ext uri="{FF2B5EF4-FFF2-40B4-BE49-F238E27FC236}">
                <a16:creationId xmlns:a16="http://schemas.microsoft.com/office/drawing/2014/main" id="{75141697-3BEB-2648-B83B-B4F1CF407D7B}"/>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39</a:t>
            </a:fld>
            <a:endParaRPr lang="tr-TR" sz="2400" b="1" dirty="0">
              <a:solidFill>
                <a:srgbClr val="DADADA"/>
              </a:solidFill>
            </a:endParaRPr>
          </a:p>
        </p:txBody>
      </p:sp>
      <p:sp>
        <p:nvSpPr>
          <p:cNvPr id="20" name="Rectangle 13">
            <a:extLst>
              <a:ext uri="{FF2B5EF4-FFF2-40B4-BE49-F238E27FC236}">
                <a16:creationId xmlns:a16="http://schemas.microsoft.com/office/drawing/2014/main" id="{3739CCEE-E562-F848-BB58-20C813B39A3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02218"/>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44" name="Grup 43"/>
          <p:cNvGrpSpPr/>
          <p:nvPr/>
        </p:nvGrpSpPr>
        <p:grpSpPr>
          <a:xfrm>
            <a:off x="2782814" y="3070226"/>
            <a:ext cx="2581547" cy="2141270"/>
            <a:chOff x="660400" y="3070226"/>
            <a:chExt cx="2317750" cy="1922463"/>
          </a:xfrm>
        </p:grpSpPr>
        <p:grpSp>
          <p:nvGrpSpPr>
            <p:cNvPr id="45" name="Grup 44"/>
            <p:cNvGrpSpPr/>
            <p:nvPr/>
          </p:nvGrpSpPr>
          <p:grpSpPr>
            <a:xfrm>
              <a:off x="660400" y="3070226"/>
              <a:ext cx="2317750" cy="1922463"/>
              <a:chOff x="660400" y="3070226"/>
              <a:chExt cx="2317750" cy="1922463"/>
            </a:xfrm>
          </p:grpSpPr>
          <p:sp>
            <p:nvSpPr>
              <p:cNvPr id="47"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
        <p:nvSpPr>
          <p:cNvPr id="41" name="Rectangle 13">
            <a:extLst>
              <a:ext uri="{FF2B5EF4-FFF2-40B4-BE49-F238E27FC236}">
                <a16:creationId xmlns:a16="http://schemas.microsoft.com/office/drawing/2014/main" id="{93EF4F9E-59A7-B543-AA2F-BC66D222F67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2" name="Metin kutusu 41">
            <a:extLst>
              <a:ext uri="{FF2B5EF4-FFF2-40B4-BE49-F238E27FC236}">
                <a16:creationId xmlns:a16="http://schemas.microsoft.com/office/drawing/2014/main" id="{C48A3AB9-7322-C44F-92FD-36A42098DBDF}"/>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250"/>
                                        <p:tgtEl>
                                          <p:spTgt spid="4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653116" cy="923330"/>
          </a:xfrm>
          <a:prstGeom prst="rect">
            <a:avLst/>
          </a:prstGeom>
          <a:noFill/>
        </p:spPr>
        <p:txBody>
          <a:bodyPr wrap="none" rtlCol="0">
            <a:spAutoFit/>
          </a:bodyPr>
          <a:lstStyle/>
          <a:p>
            <a:r>
              <a:rPr lang="tr-TR" sz="5400" b="1" dirty="0"/>
              <a:t>Uyku Sağlığı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1522657"/>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t>
              </a:r>
              <a:r>
                <a:rPr lang="tr-TR" dirty="0">
                  <a:solidFill>
                    <a:schemeClr val="tx1">
                      <a:lumMod val="65000"/>
                      <a:lumOff val="35000"/>
                    </a:schemeClr>
                  </a:solidFill>
                </a:rPr>
                <a:t>aşırı kilo gibi fiziksel etkenler de, uykusuzluk sebebi</a:t>
              </a:r>
            </a:p>
            <a:p>
              <a:r>
                <a:rPr lang="tr-TR" dirty="0">
                  <a:solidFill>
                    <a:schemeClr val="tx1">
                      <a:lumMod val="65000"/>
                      <a:lumOff val="35000"/>
                    </a:schemeClr>
                  </a:solidFill>
                </a:rPr>
                <a:t>olabilir. Uyuyamayan veya uyuduğu hâlde dinlenemeden uyananların bir doktora başvurmaları gerekir.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64268" y="3159021"/>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Her yaştan insanda uyku bozukluğu görülebilir. Uyku bozukluğu sadece gece boyunca uykusuz  kalmak değildir. Aynı zamanda uykunun kalitesinin bozulmasıdır.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62145" y="4196186"/>
            <a:ext cx="7039406" cy="646331"/>
            <a:chOff x="554927" y="1881525"/>
            <a:chExt cx="7039406" cy="646331"/>
          </a:xfrm>
        </p:grpSpPr>
        <p:sp>
          <p:nvSpPr>
            <p:cNvPr id="20" name="Metin kutusu 19"/>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sp>
        <p:nvSpPr>
          <p:cNvPr id="22" name="Metin kutusu 21">
            <a:extLst>
              <a:ext uri="{FF2B5EF4-FFF2-40B4-BE49-F238E27FC236}">
                <a16:creationId xmlns:a16="http://schemas.microsoft.com/office/drawing/2014/main" id="{4143146C-6D5F-9B4D-B53C-764094F0DC12}"/>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40</a:t>
            </a:fld>
            <a:endParaRPr lang="tr-TR" sz="2400" b="1" dirty="0">
              <a:solidFill>
                <a:srgbClr val="DADADA"/>
              </a:solidFill>
            </a:endParaRPr>
          </a:p>
        </p:txBody>
      </p:sp>
      <p:sp>
        <p:nvSpPr>
          <p:cNvPr id="23" name="Rectangle 13">
            <a:extLst>
              <a:ext uri="{FF2B5EF4-FFF2-40B4-BE49-F238E27FC236}">
                <a16:creationId xmlns:a16="http://schemas.microsoft.com/office/drawing/2014/main" id="{869E608C-DA24-9B48-921D-3D96F05E004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F0BE145-CBA9-CA44-84DD-19F3CC2747D0}"/>
              </a:ext>
            </a:extLst>
          </p:cNvPr>
          <p:cNvSpPr txBox="1"/>
          <p:nvPr/>
        </p:nvSpPr>
        <p:spPr>
          <a:xfrm>
            <a:off x="356650" y="481179"/>
            <a:ext cx="10653220" cy="2862322"/>
          </a:xfrm>
          <a:prstGeom prst="rect">
            <a:avLst/>
          </a:prstGeom>
          <a:noFill/>
          <a:ln>
            <a:noFill/>
          </a:ln>
        </p:spPr>
        <p:txBody>
          <a:bodyPr wrap="square" rtlCol="0">
            <a:spAutoFit/>
          </a:bodyPr>
          <a:lstStyle/>
          <a:p>
            <a:r>
              <a:rPr lang="tr-TR" sz="6000" b="1" dirty="0">
                <a:solidFill>
                  <a:srgbClr val="231F20"/>
                </a:solidFill>
              </a:rPr>
              <a:t>Uyku kalitesini düşüren </a:t>
            </a:r>
            <a:br>
              <a:rPr lang="tr-TR" sz="6000" b="1" dirty="0">
                <a:solidFill>
                  <a:srgbClr val="231F20"/>
                </a:solidFill>
              </a:rPr>
            </a:br>
            <a:r>
              <a:rPr lang="tr-TR" sz="6000" b="1" dirty="0">
                <a:solidFill>
                  <a:srgbClr val="231F20"/>
                </a:solidFill>
              </a:rPr>
              <a:t>sebepler sizce </a:t>
            </a:r>
            <a:br>
              <a:rPr lang="tr-TR" sz="6000" b="1" dirty="0">
                <a:solidFill>
                  <a:srgbClr val="231F20"/>
                </a:solidFill>
              </a:rPr>
            </a:br>
            <a:r>
              <a:rPr lang="tr-TR" sz="6000" b="1" dirty="0">
                <a:solidFill>
                  <a:srgbClr val="231F20"/>
                </a:solidFill>
              </a:rPr>
              <a:t>nelerdir?</a:t>
            </a:r>
          </a:p>
        </p:txBody>
      </p:sp>
      <p:sp>
        <p:nvSpPr>
          <p:cNvPr id="5" name="Freeform 5">
            <a:extLst>
              <a:ext uri="{FF2B5EF4-FFF2-40B4-BE49-F238E27FC236}">
                <a16:creationId xmlns:a16="http://schemas.microsoft.com/office/drawing/2014/main" id="{F3A00534-443A-D540-82B6-472A6DA30B60}"/>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Oval 5">
            <a:extLst>
              <a:ext uri="{FF2B5EF4-FFF2-40B4-BE49-F238E27FC236}">
                <a16:creationId xmlns:a16="http://schemas.microsoft.com/office/drawing/2014/main" id="{7BD52FBE-B54B-094A-8175-2F24A3D5AB75}"/>
              </a:ext>
            </a:extLst>
          </p:cNvPr>
          <p:cNvSpPr>
            <a:spLocks noChangeArrowheads="1"/>
          </p:cNvSpPr>
          <p:nvPr/>
        </p:nvSpPr>
        <p:spPr bwMode="auto">
          <a:xfrm>
            <a:off x="7977933"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6788723E-393B-AD4C-91ED-165D8AD2C784}"/>
              </a:ext>
            </a:extLst>
          </p:cNvPr>
          <p:cNvPicPr>
            <a:picLocks noChangeAspect="1"/>
          </p:cNvPicPr>
          <p:nvPr/>
        </p:nvPicPr>
        <p:blipFill>
          <a:blip r:embed="rId3"/>
          <a:stretch>
            <a:fillRect/>
          </a:stretch>
        </p:blipFill>
        <p:spPr>
          <a:xfrm>
            <a:off x="8516009" y="2218805"/>
            <a:ext cx="2069441" cy="2249392"/>
          </a:xfrm>
          <a:prstGeom prst="rect">
            <a:avLst/>
          </a:prstGeom>
        </p:spPr>
      </p:pic>
    </p:spTree>
    <p:extLst>
      <p:ext uri="{BB962C8B-B14F-4D97-AF65-F5344CB8AC3E}">
        <p14:creationId xmlns:p14="http://schemas.microsoft.com/office/powerpoint/2010/main" val="412166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0-#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89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35985" cy="1754326"/>
          </a:xfrm>
          <a:prstGeom prst="rect">
            <a:avLst/>
          </a:prstGeom>
          <a:noFill/>
        </p:spPr>
        <p:txBody>
          <a:bodyPr wrap="none" rtlCol="0">
            <a:spAutoFit/>
          </a:bodyPr>
          <a:lstStyle/>
          <a:p>
            <a:r>
              <a:rPr lang="tr-TR" sz="5400" b="1" dirty="0"/>
              <a:t>Uyku kalitesini</a:t>
            </a:r>
          </a:p>
          <a:p>
            <a:r>
              <a:rPr lang="tr-TR" sz="5400" b="1" dirty="0"/>
              <a:t>düşüren sebepler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a:t>
              </a:r>
              <a:r>
                <a:rPr lang="tr-TR" dirty="0">
                  <a:solidFill>
                    <a:schemeClr val="tx1">
                      <a:lumMod val="75000"/>
                      <a:lumOff val="25000"/>
                    </a:schemeClr>
                  </a:solidFill>
                </a:rPr>
                <a:t>veya sigara </a:t>
              </a:r>
              <a:r>
                <a:rPr lang="tr-TR" dirty="0">
                  <a:solidFill>
                    <a:srgbClr val="575757"/>
                  </a:solidFill>
                </a:rPr>
                <a:t>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a:t>
              </a:r>
              <a:r>
                <a:rPr lang="tr-TR" dirty="0">
                  <a:solidFill>
                    <a:schemeClr val="tx1">
                      <a:lumMod val="75000"/>
                      <a:lumOff val="25000"/>
                    </a:schemeClr>
                  </a:solidFill>
                </a:rPr>
                <a:t>ses v</a:t>
              </a:r>
              <a:r>
                <a:rPr lang="tr-TR" dirty="0">
                  <a:solidFill>
                    <a:srgbClr val="575757"/>
                  </a:solidFill>
                </a:rPr>
                <a:t>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37" name="Metin kutusu 36">
            <a:extLst>
              <a:ext uri="{FF2B5EF4-FFF2-40B4-BE49-F238E27FC236}">
                <a16:creationId xmlns:a16="http://schemas.microsoft.com/office/drawing/2014/main" id="{9290D741-7910-B145-A632-7BC5AB15BDDB}"/>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42</a:t>
            </a:fld>
            <a:endParaRPr lang="tr-TR" sz="2400" b="1" dirty="0">
              <a:solidFill>
                <a:srgbClr val="DADADA"/>
              </a:solidFill>
            </a:endParaRPr>
          </a:p>
        </p:txBody>
      </p:sp>
      <p:sp>
        <p:nvSpPr>
          <p:cNvPr id="38" name="Rectangle 13">
            <a:extLst>
              <a:ext uri="{FF2B5EF4-FFF2-40B4-BE49-F238E27FC236}">
                <a16:creationId xmlns:a16="http://schemas.microsoft.com/office/drawing/2014/main" id="{BE91AA69-22A9-6A42-AE43-62A8C492ACE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250"/>
                                        <p:tgtEl>
                                          <p:spTgt spid="45"/>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8975"/>
            <a:ext cx="4933466" cy="923330"/>
          </a:xfrm>
          <a:prstGeom prst="rect">
            <a:avLst/>
          </a:prstGeom>
          <a:noFill/>
        </p:spPr>
        <p:txBody>
          <a:bodyPr wrap="none" rtlCol="0">
            <a:spAutoFit/>
          </a:bodyPr>
          <a:lstStyle/>
          <a:p>
            <a:r>
              <a:rPr lang="tr-TR" sz="5400" b="1" dirty="0"/>
              <a:t>Çocuklarda uyku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499130"/>
            <a:ext cx="7210159" cy="400110"/>
            <a:chOff x="554927" y="1881525"/>
            <a:chExt cx="7210159" cy="400110"/>
          </a:xfrm>
        </p:grpSpPr>
        <p:sp>
          <p:nvSpPr>
            <p:cNvPr id="26" name="Metin kutusu 25"/>
            <p:cNvSpPr txBox="1"/>
            <p:nvPr/>
          </p:nvSpPr>
          <p:spPr>
            <a:xfrm>
              <a:off x="746177" y="1881525"/>
              <a:ext cx="7018909" cy="400110"/>
            </a:xfrm>
            <a:prstGeom prst="rect">
              <a:avLst/>
            </a:prstGeom>
            <a:noFill/>
          </p:spPr>
          <p:txBody>
            <a:bodyPr wrap="none" rtlCol="0">
              <a:spAutoFit/>
            </a:bodyPr>
            <a:lstStyle/>
            <a:p>
              <a:r>
                <a:rPr lang="tr-TR" sz="2000" dirty="0">
                  <a:solidFill>
                    <a:srgbClr val="575757"/>
                  </a:solidFill>
                </a:rPr>
                <a:t>Düzenli uyku çocuğun akademik başarısını ve mutluluğunu arttırır.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1926904"/>
            <a:ext cx="6100233" cy="707886"/>
            <a:chOff x="554927" y="1904667"/>
            <a:chExt cx="6100233" cy="707886"/>
          </a:xfrm>
        </p:grpSpPr>
        <p:sp>
          <p:nvSpPr>
            <p:cNvPr id="37" name="Metin kutusu 36"/>
            <p:cNvSpPr txBox="1"/>
            <p:nvPr/>
          </p:nvSpPr>
          <p:spPr>
            <a:xfrm>
              <a:off x="717573" y="1904667"/>
              <a:ext cx="5937587" cy="707886"/>
            </a:xfrm>
            <a:prstGeom prst="rect">
              <a:avLst/>
            </a:prstGeom>
            <a:noFill/>
          </p:spPr>
          <p:txBody>
            <a:bodyPr wrap="none" rtlCol="0">
              <a:spAutoFit/>
            </a:bodyPr>
            <a:lstStyle/>
            <a:p>
              <a:r>
                <a:rPr lang="tr-TR" sz="2000" dirty="0">
                  <a:solidFill>
                    <a:srgbClr val="575757"/>
                  </a:solidFill>
                </a:rPr>
                <a:t>Uykuda çocukların bedenleri dinlenir, zihinleri yenilenir.</a:t>
              </a:r>
            </a:p>
            <a:p>
              <a:r>
                <a:rPr lang="tr-TR" sz="2000" dirty="0">
                  <a:solidFill>
                    <a:srgbClr val="575757"/>
                  </a:solidFill>
                </a:rPr>
                <a:t>Büyümelerine katkı sağlar.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45374" y="2617359"/>
            <a:ext cx="8614240" cy="1015663"/>
            <a:chOff x="554927" y="1881525"/>
            <a:chExt cx="8614240" cy="1015663"/>
          </a:xfrm>
        </p:grpSpPr>
        <p:sp>
          <p:nvSpPr>
            <p:cNvPr id="40" name="Metin kutusu 39"/>
            <p:cNvSpPr txBox="1"/>
            <p:nvPr/>
          </p:nvSpPr>
          <p:spPr>
            <a:xfrm>
              <a:off x="746177" y="1881525"/>
              <a:ext cx="8422990" cy="1015663"/>
            </a:xfrm>
            <a:prstGeom prst="rect">
              <a:avLst/>
            </a:prstGeom>
            <a:noFill/>
          </p:spPr>
          <p:txBody>
            <a:bodyPr wrap="square" rtlCol="0">
              <a:spAutoFit/>
            </a:bodyPr>
            <a:lstStyle/>
            <a:p>
              <a:r>
                <a:rPr lang="tr-TR" sz="2000" dirty="0">
                  <a:solidFill>
                    <a:srgbClr val="575757"/>
                  </a:solidFill>
                </a:rPr>
                <a:t>Ruh sağlığı için de faydalıdır. Düzenli uyku uyumak; enerjik,</a:t>
              </a:r>
            </a:p>
            <a:p>
              <a:r>
                <a:rPr lang="tr-TR" sz="2000" dirty="0">
                  <a:solidFill>
                    <a:srgbClr val="575757"/>
                  </a:solidFill>
                </a:rPr>
                <a:t>neşeli ve pozitif olmak ve hormonların (büyüme hormonu,</a:t>
              </a:r>
            </a:p>
            <a:p>
              <a:r>
                <a:rPr lang="tr-TR" sz="2000" dirty="0">
                  <a:solidFill>
                    <a:srgbClr val="575757"/>
                  </a:solidFill>
                </a:rPr>
                <a:t>mutluluk hormonu) salgılanması için çok önemlidir.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4158724"/>
            <a:ext cx="5364526" cy="400110"/>
            <a:chOff x="554927" y="1881525"/>
            <a:chExt cx="5364526" cy="400110"/>
          </a:xfrm>
        </p:grpSpPr>
        <p:sp>
          <p:nvSpPr>
            <p:cNvPr id="31" name="Metin kutusu 30"/>
            <p:cNvSpPr txBox="1"/>
            <p:nvPr/>
          </p:nvSpPr>
          <p:spPr>
            <a:xfrm>
              <a:off x="746177" y="1881525"/>
              <a:ext cx="5173276" cy="400110"/>
            </a:xfrm>
            <a:prstGeom prst="rect">
              <a:avLst/>
            </a:prstGeom>
            <a:noFill/>
          </p:spPr>
          <p:txBody>
            <a:bodyPr wrap="none" rtlCol="0">
              <a:spAutoFit/>
            </a:bodyPr>
            <a:lstStyle/>
            <a:p>
              <a:r>
                <a:rPr lang="tr-TR" sz="2000" dirty="0">
                  <a:solidFill>
                    <a:srgbClr val="575757"/>
                  </a:solidFill>
                </a:rPr>
                <a:t>Her gün aynı saatte uyuyup uyanması önemlidir.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52" name="Dikdörtgen 51"/>
          <p:cNvSpPr/>
          <p:nvPr/>
        </p:nvSpPr>
        <p:spPr>
          <a:xfrm>
            <a:off x="746176" y="3744721"/>
            <a:ext cx="1378904" cy="400110"/>
          </a:xfrm>
          <a:prstGeom prst="rect">
            <a:avLst/>
          </a:prstGeom>
        </p:spPr>
        <p:txBody>
          <a:bodyPr wrap="none">
            <a:spAutoFit/>
          </a:bodyPr>
          <a:lstStyle/>
          <a:p>
            <a:r>
              <a:rPr lang="tr-TR" sz="2000" b="1" dirty="0">
                <a:solidFill>
                  <a:srgbClr val="575757"/>
                </a:solidFill>
              </a:rPr>
              <a:t>Çocukların;</a:t>
            </a:r>
          </a:p>
        </p:txBody>
      </p:sp>
      <p:grpSp>
        <p:nvGrpSpPr>
          <p:cNvPr id="63" name="Grup 62"/>
          <p:cNvGrpSpPr/>
          <p:nvPr/>
        </p:nvGrpSpPr>
        <p:grpSpPr>
          <a:xfrm>
            <a:off x="554927" y="4606437"/>
            <a:ext cx="4297567" cy="400110"/>
            <a:chOff x="554927" y="1881525"/>
            <a:chExt cx="4297567" cy="400110"/>
          </a:xfrm>
        </p:grpSpPr>
        <p:sp>
          <p:nvSpPr>
            <p:cNvPr id="64" name="Metin kutusu 63"/>
            <p:cNvSpPr txBox="1"/>
            <p:nvPr/>
          </p:nvSpPr>
          <p:spPr>
            <a:xfrm>
              <a:off x="746177" y="1881525"/>
              <a:ext cx="4106317" cy="400110"/>
            </a:xfrm>
            <a:prstGeom prst="rect">
              <a:avLst/>
            </a:prstGeom>
            <a:noFill/>
          </p:spPr>
          <p:txBody>
            <a:bodyPr wrap="none" rtlCol="0">
              <a:spAutoFit/>
            </a:bodyPr>
            <a:lstStyle/>
            <a:p>
              <a:r>
                <a:rPr lang="tr-TR" sz="2000" dirty="0">
                  <a:solidFill>
                    <a:srgbClr val="575757"/>
                  </a:solidFill>
                </a:rPr>
                <a:t>Çocuklar en az </a:t>
              </a:r>
              <a:r>
                <a:rPr lang="tr-TR" sz="2000" b="1" dirty="0">
                  <a:solidFill>
                    <a:srgbClr val="575757"/>
                  </a:solidFill>
                </a:rPr>
                <a:t>10-12</a:t>
              </a:r>
              <a:r>
                <a:rPr lang="tr-TR" sz="2000" dirty="0">
                  <a:solidFill>
                    <a:srgbClr val="575757"/>
                  </a:solidFill>
                </a:rPr>
                <a:t> saat uyumalıdır. </a:t>
              </a:r>
            </a:p>
          </p:txBody>
        </p:sp>
        <p:pic>
          <p:nvPicPr>
            <p:cNvPr id="65" name="Resim 64"/>
            <p:cNvPicPr>
              <a:picLocks noChangeAspect="1"/>
            </p:cNvPicPr>
            <p:nvPr/>
          </p:nvPicPr>
          <p:blipFill>
            <a:blip r:embed="rId4"/>
            <a:stretch>
              <a:fillRect/>
            </a:stretch>
          </p:blipFill>
          <p:spPr>
            <a:xfrm>
              <a:off x="554927" y="1991580"/>
              <a:ext cx="191250" cy="180000"/>
            </a:xfrm>
            <a:prstGeom prst="rect">
              <a:avLst/>
            </a:prstGeom>
          </p:spPr>
        </p:pic>
      </p:grpSp>
      <p:sp>
        <p:nvSpPr>
          <p:cNvPr id="33" name="Metin kutusu 32">
            <a:extLst>
              <a:ext uri="{FF2B5EF4-FFF2-40B4-BE49-F238E27FC236}">
                <a16:creationId xmlns:a16="http://schemas.microsoft.com/office/drawing/2014/main" id="{FD5A87B9-E541-8048-ABB5-D2C6CA911951}"/>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43</a:t>
            </a:fld>
            <a:endParaRPr lang="tr-TR" sz="2400" b="1" dirty="0">
              <a:solidFill>
                <a:srgbClr val="DADADA"/>
              </a:solidFill>
            </a:endParaRPr>
          </a:p>
        </p:txBody>
      </p:sp>
      <p:sp>
        <p:nvSpPr>
          <p:cNvPr id="34" name="Rectangle 13">
            <a:extLst>
              <a:ext uri="{FF2B5EF4-FFF2-40B4-BE49-F238E27FC236}">
                <a16:creationId xmlns:a16="http://schemas.microsoft.com/office/drawing/2014/main" id="{66DD710E-74D8-B04B-BAED-3705C49C3EF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1737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250"/>
                                        <p:tgtEl>
                                          <p:spTgt spid="39"/>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5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sp>
        <p:nvSpPr>
          <p:cNvPr id="16" name="Metin kutusu 15"/>
          <p:cNvSpPr txBox="1"/>
          <p:nvPr/>
        </p:nvSpPr>
        <p:spPr>
          <a:xfrm>
            <a:off x="356650" y="1687473"/>
            <a:ext cx="4727704" cy="353943"/>
          </a:xfrm>
          <a:prstGeom prst="rect">
            <a:avLst/>
          </a:prstGeom>
          <a:noFill/>
        </p:spPr>
        <p:txBody>
          <a:bodyPr wrap="none" rtlCol="0">
            <a:spAutoFit/>
          </a:bodyPr>
          <a:lstStyle/>
          <a:p>
            <a:r>
              <a:rPr lang="tr-TR" sz="1700" b="1" dirty="0">
                <a:solidFill>
                  <a:srgbClr val="575757"/>
                </a:solidFill>
              </a:rPr>
              <a:t>Çocuklarımızı zararlı alışkanlıklardan korumak için;</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12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216312"/>
            <a:ext cx="4794561" cy="615553"/>
            <a:chOff x="554927" y="1881525"/>
            <a:chExt cx="4794561" cy="615553"/>
          </a:xfrm>
        </p:grpSpPr>
        <p:sp>
          <p:nvSpPr>
            <p:cNvPr id="32" name="Metin kutusu 31"/>
            <p:cNvSpPr txBox="1"/>
            <p:nvPr/>
          </p:nvSpPr>
          <p:spPr>
            <a:xfrm>
              <a:off x="746177" y="1881525"/>
              <a:ext cx="4603311" cy="615553"/>
            </a:xfrm>
            <a:prstGeom prst="rect">
              <a:avLst/>
            </a:prstGeom>
            <a:noFill/>
          </p:spPr>
          <p:txBody>
            <a:bodyPr wrap="none" rtlCol="0">
              <a:spAutoFit/>
            </a:bodyPr>
            <a:lstStyle/>
            <a:p>
              <a:r>
                <a:rPr lang="tr-TR" sz="1700" dirty="0">
                  <a:solidFill>
                    <a:srgbClr val="575757"/>
                  </a:solidFill>
                </a:rPr>
                <a:t>Çocuklara iyi örnek olmak gerekir. Çünkü çocuklar </a:t>
              </a:r>
            </a:p>
            <a:p>
              <a:r>
                <a:rPr lang="tr-TR" sz="1700" dirty="0">
                  <a:solidFill>
                    <a:srgbClr val="575757"/>
                  </a:solidFill>
                </a:rPr>
                <a:t>ebeveynlerini taklit ederler.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2964122"/>
            <a:ext cx="4834765" cy="353943"/>
            <a:chOff x="554927" y="1881525"/>
            <a:chExt cx="4834765" cy="353943"/>
          </a:xfrm>
        </p:grpSpPr>
        <p:sp>
          <p:nvSpPr>
            <p:cNvPr id="41" name="Metin kutusu 40"/>
            <p:cNvSpPr txBox="1"/>
            <p:nvPr/>
          </p:nvSpPr>
          <p:spPr>
            <a:xfrm>
              <a:off x="746177" y="1881525"/>
              <a:ext cx="4643515" cy="353943"/>
            </a:xfrm>
            <a:prstGeom prst="rect">
              <a:avLst/>
            </a:prstGeom>
            <a:noFill/>
          </p:spPr>
          <p:txBody>
            <a:bodyPr wrap="none" rtlCol="0">
              <a:spAutoFit/>
            </a:bodyPr>
            <a:lstStyle/>
            <a:p>
              <a:r>
                <a:rPr lang="tr-TR" sz="1700" dirty="0">
                  <a:solidFill>
                    <a:srgbClr val="575757"/>
                  </a:solidFill>
                </a:rPr>
                <a:t>Çocukların yanında bu maddeler kullanılmamalıdır.</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488051"/>
            <a:ext cx="4673696" cy="615553"/>
            <a:chOff x="554927" y="1881525"/>
            <a:chExt cx="4673696" cy="615553"/>
          </a:xfrm>
        </p:grpSpPr>
        <p:sp>
          <p:nvSpPr>
            <p:cNvPr id="44" name="Metin kutusu 43"/>
            <p:cNvSpPr txBox="1"/>
            <p:nvPr/>
          </p:nvSpPr>
          <p:spPr>
            <a:xfrm>
              <a:off x="746177" y="1881525"/>
              <a:ext cx="4482446" cy="615553"/>
            </a:xfrm>
            <a:prstGeom prst="rect">
              <a:avLst/>
            </a:prstGeom>
            <a:noFill/>
          </p:spPr>
          <p:txBody>
            <a:bodyPr wrap="none" rtlCol="0">
              <a:spAutoFit/>
            </a:bodyPr>
            <a:lstStyle/>
            <a:p>
              <a:r>
                <a:rPr lang="tr-TR" sz="1700" dirty="0">
                  <a:solidFill>
                    <a:srgbClr val="575757"/>
                  </a:solidFill>
                </a:rPr>
                <a:t>Çocuklarla ebeveynler arasında her zaman güçlü </a:t>
              </a:r>
            </a:p>
            <a:p>
              <a:r>
                <a:rPr lang="tr-TR" sz="1700" dirty="0">
                  <a:solidFill>
                    <a:srgbClr val="575757"/>
                  </a:solidFill>
                </a:rPr>
                <a:t>bir bağ olmalıdır.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4235233"/>
            <a:ext cx="3188161" cy="615553"/>
            <a:chOff x="554927" y="1881525"/>
            <a:chExt cx="3188161" cy="615553"/>
          </a:xfrm>
        </p:grpSpPr>
        <p:sp>
          <p:nvSpPr>
            <p:cNvPr id="71" name="Metin kutusu 70"/>
            <p:cNvSpPr txBox="1"/>
            <p:nvPr/>
          </p:nvSpPr>
          <p:spPr>
            <a:xfrm>
              <a:off x="746177" y="1881525"/>
              <a:ext cx="2996911" cy="615553"/>
            </a:xfrm>
            <a:prstGeom prst="rect">
              <a:avLst/>
            </a:prstGeom>
            <a:noFill/>
          </p:spPr>
          <p:txBody>
            <a:bodyPr wrap="none" rtlCol="0">
              <a:spAutoFit/>
            </a:bodyPr>
            <a:lstStyle/>
            <a:p>
              <a:r>
                <a:rPr lang="tr-TR" sz="1700" dirty="0">
                  <a:solidFill>
                    <a:srgbClr val="575757"/>
                  </a:solidFill>
                </a:rPr>
                <a:t>Çocukların arkadaş seçimleri ve </a:t>
              </a:r>
            </a:p>
            <a:p>
              <a:r>
                <a:rPr lang="tr-TR" sz="1700" dirty="0">
                  <a:solidFill>
                    <a:srgbClr val="575757"/>
                  </a:solidFill>
                </a:rPr>
                <a:t>çevreleri takip edilmelidir. </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902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50"/>
                                        <p:tgtEl>
                                          <p:spTgt spid="3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50"/>
                                        <p:tgtEl>
                                          <p:spTgt spid="4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250"/>
                                        <p:tgtEl>
                                          <p:spTgt spid="4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106882" cy="1015663"/>
          </a:xfrm>
          <a:prstGeom prst="rect">
            <a:avLst/>
          </a:prstGeom>
          <a:noFill/>
        </p:spPr>
        <p:txBody>
          <a:bodyPr wrap="none" rtlCol="0">
            <a:spAutoFit/>
          </a:bodyPr>
          <a:lstStyle/>
          <a:p>
            <a:r>
              <a:rPr lang="tr-TR" sz="6000" b="1" dirty="0"/>
              <a:t>Stresten uzak durmak</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508928" y="1788190"/>
            <a:ext cx="7851791" cy="3139321"/>
          </a:xfrm>
          <a:prstGeom prst="rect">
            <a:avLst/>
          </a:prstGeom>
          <a:noFill/>
        </p:spPr>
        <p:txBody>
          <a:bodyPr wrap="square" rtlCol="0">
            <a:spAutoFit/>
          </a:bodyPr>
          <a:lstStyle/>
          <a:p>
            <a:r>
              <a:rPr lang="tr-TR" dirty="0">
                <a:solidFill>
                  <a:srgbClr val="575757"/>
                </a:solidFill>
              </a:rPr>
              <a:t>Stres, vücudun herhangi bir fiziksel veya duygusal baskı ve değişikliğe göre</a:t>
            </a:r>
          </a:p>
          <a:p>
            <a:r>
              <a:rPr lang="tr-TR" dirty="0">
                <a:solidFill>
                  <a:srgbClr val="575757"/>
                </a:solidFill>
              </a:rPr>
              <a:t>verdiği yanıttır. </a:t>
            </a:r>
          </a:p>
          <a:p>
            <a:endParaRPr lang="tr-TR" dirty="0">
              <a:solidFill>
                <a:srgbClr val="575757"/>
              </a:solidFill>
            </a:endParaRPr>
          </a:p>
          <a:p>
            <a:r>
              <a:rPr lang="tr-TR" dirty="0">
                <a:solidFill>
                  <a:srgbClr val="575757"/>
                </a:solidFill>
              </a:rPr>
              <a:t>Az miktarda stresin yararı, uyum sağlayıcı ve koruyucu etkisi olmakla birlikte </a:t>
            </a:r>
          </a:p>
          <a:p>
            <a:r>
              <a:rPr lang="tr-TR" dirty="0">
                <a:solidFill>
                  <a:srgbClr val="575757"/>
                </a:solidFill>
              </a:rPr>
              <a:t>aşırı stres patolojik değişimlere, hatta ölüme neden olabilmektedir.</a:t>
            </a:r>
          </a:p>
          <a:p>
            <a:endParaRPr lang="tr-TR" dirty="0">
              <a:solidFill>
                <a:srgbClr val="575757"/>
              </a:solidFill>
            </a:endParaRPr>
          </a:p>
          <a:p>
            <a:r>
              <a:rPr lang="tr-TR" dirty="0">
                <a:solidFill>
                  <a:srgbClr val="575757"/>
                </a:solidFill>
              </a:rPr>
              <a:t>Tansiyon, şeker, felç, ülser, kanama bozuklukları, ishal, astım tetiklenmesi</a:t>
            </a:r>
          </a:p>
          <a:p>
            <a:r>
              <a:rPr lang="tr-TR" dirty="0">
                <a:solidFill>
                  <a:srgbClr val="575757"/>
                </a:solidFill>
              </a:rPr>
              <a:t>ve ileri durumlarda kansere neden olabilir. Sindirim  düzensizlikleri, iştah</a:t>
            </a:r>
          </a:p>
          <a:p>
            <a:r>
              <a:rPr lang="tr-TR" dirty="0">
                <a:solidFill>
                  <a:srgbClr val="575757"/>
                </a:solidFill>
              </a:rPr>
              <a:t>bozukluğu, baş ağrısı, baş dönmesi, kaşıntı ve alerjik durumlar gelişir.</a:t>
            </a:r>
          </a:p>
          <a:p>
            <a:r>
              <a:rPr lang="tr-TR" dirty="0">
                <a:solidFill>
                  <a:srgbClr val="575757"/>
                </a:solidFill>
              </a:rPr>
              <a:t>Ruhsal düzensizliklere neden olur ve bu durum günlük hayatımızı</a:t>
            </a:r>
          </a:p>
          <a:p>
            <a:r>
              <a:rPr lang="tr-TR" dirty="0">
                <a:solidFill>
                  <a:srgbClr val="575757"/>
                </a:solidFill>
              </a:rPr>
              <a:t>etkiler. Anlama ve düşünme bozukluğu, denge sorunları baş gösterir.</a:t>
            </a:r>
          </a:p>
        </p:txBody>
      </p:sp>
      <p:pic>
        <p:nvPicPr>
          <p:cNvPr id="16" name="Resim 15"/>
          <p:cNvPicPr>
            <a:picLocks noChangeAspect="1"/>
          </p:cNvPicPr>
          <p:nvPr/>
        </p:nvPicPr>
        <p:blipFill>
          <a:blip r:embed="rId4"/>
          <a:stretch>
            <a:fillRect/>
          </a:stretch>
        </p:blipFill>
        <p:spPr>
          <a:xfrm>
            <a:off x="301413" y="1881525"/>
            <a:ext cx="222574" cy="209481"/>
          </a:xfrm>
          <a:prstGeom prst="rect">
            <a:avLst/>
          </a:prstGeom>
        </p:spPr>
      </p:pic>
      <p:pic>
        <p:nvPicPr>
          <p:cNvPr id="17" name="Resim 16"/>
          <p:cNvPicPr>
            <a:picLocks noChangeAspect="1"/>
          </p:cNvPicPr>
          <p:nvPr/>
        </p:nvPicPr>
        <p:blipFill>
          <a:blip r:embed="rId4"/>
          <a:stretch>
            <a:fillRect/>
          </a:stretch>
        </p:blipFill>
        <p:spPr>
          <a:xfrm>
            <a:off x="284772" y="2714773"/>
            <a:ext cx="222574" cy="209481"/>
          </a:xfrm>
          <a:prstGeom prst="rect">
            <a:avLst/>
          </a:prstGeom>
        </p:spPr>
      </p:pic>
      <p:pic>
        <p:nvPicPr>
          <p:cNvPr id="18" name="Resim 17"/>
          <p:cNvPicPr>
            <a:picLocks noChangeAspect="1"/>
          </p:cNvPicPr>
          <p:nvPr/>
        </p:nvPicPr>
        <p:blipFill>
          <a:blip r:embed="rId4"/>
          <a:stretch>
            <a:fillRect/>
          </a:stretch>
        </p:blipFill>
        <p:spPr>
          <a:xfrm>
            <a:off x="286354" y="3527964"/>
            <a:ext cx="222574" cy="209481"/>
          </a:xfrm>
          <a:prstGeom prst="rect">
            <a:avLst/>
          </a:prstGeom>
        </p:spPr>
      </p:pic>
    </p:spTree>
    <p:extLst>
      <p:ext uri="{BB962C8B-B14F-4D97-AF65-F5344CB8AC3E}">
        <p14:creationId xmlns:p14="http://schemas.microsoft.com/office/powerpoint/2010/main" val="40141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06479" cy="1015663"/>
          </a:xfrm>
          <a:prstGeom prst="rect">
            <a:avLst/>
          </a:prstGeom>
          <a:noFill/>
        </p:spPr>
        <p:txBody>
          <a:bodyPr wrap="none" rtlCol="0">
            <a:spAutoFit/>
          </a:bodyPr>
          <a:lstStyle/>
          <a:p>
            <a:r>
              <a:rPr lang="tr-TR" sz="6000" b="1" dirty="0"/>
              <a:t>Stresin farkında olun</a:t>
            </a:r>
          </a:p>
        </p:txBody>
      </p:sp>
      <p:grpSp>
        <p:nvGrpSpPr>
          <p:cNvPr id="10" name="Grup 9"/>
          <p:cNvGrpSpPr/>
          <p:nvPr/>
        </p:nvGrpSpPr>
        <p:grpSpPr>
          <a:xfrm>
            <a:off x="554927" y="1699437"/>
            <a:ext cx="375981" cy="353943"/>
            <a:chOff x="554927" y="1881525"/>
            <a:chExt cx="375981" cy="353943"/>
          </a:xfrm>
        </p:grpSpPr>
        <p:sp>
          <p:nvSpPr>
            <p:cNvPr id="16" name="Metin kutusu 15"/>
            <p:cNvSpPr txBox="1"/>
            <p:nvPr/>
          </p:nvSpPr>
          <p:spPr>
            <a:xfrm>
              <a:off x="746177" y="1881525"/>
              <a:ext cx="184731" cy="353943"/>
            </a:xfrm>
            <a:prstGeom prst="rect">
              <a:avLst/>
            </a:prstGeom>
            <a:noFill/>
          </p:spPr>
          <p:txBody>
            <a:bodyPr wrap="none" rtlCol="0">
              <a:spAutoFit/>
            </a:bodyPr>
            <a:lstStyle/>
            <a:p>
              <a:endParaRPr lang="fi-FI" sz="1700" dirty="0">
                <a:solidFill>
                  <a:srgbClr val="575757"/>
                </a:solidFill>
              </a:endParaRP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4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130512"/>
            <a:ext cx="5682497" cy="353943"/>
            <a:chOff x="554927" y="1881525"/>
            <a:chExt cx="5682497" cy="353943"/>
          </a:xfrm>
        </p:grpSpPr>
        <p:sp>
          <p:nvSpPr>
            <p:cNvPr id="32" name="Metin kutusu 31"/>
            <p:cNvSpPr txBox="1"/>
            <p:nvPr/>
          </p:nvSpPr>
          <p:spPr>
            <a:xfrm>
              <a:off x="746177" y="1881525"/>
              <a:ext cx="5491247" cy="353943"/>
            </a:xfrm>
            <a:prstGeom prst="rect">
              <a:avLst/>
            </a:prstGeom>
            <a:noFill/>
          </p:spPr>
          <p:txBody>
            <a:bodyPr wrap="none" rtlCol="0">
              <a:spAutoFit/>
            </a:bodyPr>
            <a:lstStyle/>
            <a:p>
              <a:r>
                <a:rPr lang="tr-TR" sz="1700" dirty="0">
                  <a:solidFill>
                    <a:srgbClr val="575757"/>
                  </a:solidFill>
                </a:rPr>
                <a:t>Aşılamayacak engel yoktur, kararlı olun ve başarmayı isteyin.</a:t>
              </a:r>
            </a:p>
          </p:txBody>
        </p:sp>
        <p:pic>
          <p:nvPicPr>
            <p:cNvPr id="33" name="Resim 32"/>
            <p:cNvPicPr>
              <a:picLocks noChangeAspect="1"/>
            </p:cNvPicPr>
            <p:nvPr/>
          </p:nvPicPr>
          <p:blipFill>
            <a:blip r:embed="rId3"/>
            <a:stretch>
              <a:fillRect/>
            </a:stretch>
          </p:blipFill>
          <p:spPr>
            <a:xfrm>
              <a:off x="554927" y="1991580"/>
              <a:ext cx="191250" cy="180000"/>
            </a:xfrm>
            <a:prstGeom prst="rect">
              <a:avLst/>
            </a:prstGeom>
          </p:spPr>
        </p:pic>
      </p:grpSp>
      <p:grpSp>
        <p:nvGrpSpPr>
          <p:cNvPr id="40" name="Grup 39"/>
          <p:cNvGrpSpPr/>
          <p:nvPr/>
        </p:nvGrpSpPr>
        <p:grpSpPr>
          <a:xfrm>
            <a:off x="558185" y="2595924"/>
            <a:ext cx="375981" cy="353943"/>
            <a:chOff x="554927" y="1881525"/>
            <a:chExt cx="375981" cy="353943"/>
          </a:xfrm>
        </p:grpSpPr>
        <p:sp>
          <p:nvSpPr>
            <p:cNvPr id="41" name="Metin kutusu 40"/>
            <p:cNvSpPr txBox="1"/>
            <p:nvPr/>
          </p:nvSpPr>
          <p:spPr>
            <a:xfrm>
              <a:off x="746177" y="1881525"/>
              <a:ext cx="184731" cy="353943"/>
            </a:xfrm>
            <a:prstGeom prst="rect">
              <a:avLst/>
            </a:prstGeom>
            <a:noFill/>
          </p:spPr>
          <p:txBody>
            <a:bodyPr wrap="none" rtlCol="0">
              <a:spAutoFit/>
            </a:bodyPr>
            <a:lstStyle/>
            <a:p>
              <a:endParaRPr lang="tr-TR" sz="1700" dirty="0">
                <a:solidFill>
                  <a:srgbClr val="575757"/>
                </a:solidFill>
              </a:endParaRP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grpSp>
        <p:nvGrpSpPr>
          <p:cNvPr id="43" name="Grup 42"/>
          <p:cNvGrpSpPr/>
          <p:nvPr/>
        </p:nvGrpSpPr>
        <p:grpSpPr>
          <a:xfrm>
            <a:off x="546295" y="3242676"/>
            <a:ext cx="6354968" cy="353943"/>
            <a:chOff x="554927" y="1881525"/>
            <a:chExt cx="6354968" cy="353943"/>
          </a:xfrm>
        </p:grpSpPr>
        <p:sp>
          <p:nvSpPr>
            <p:cNvPr id="44" name="Metin kutusu 43"/>
            <p:cNvSpPr txBox="1"/>
            <p:nvPr/>
          </p:nvSpPr>
          <p:spPr>
            <a:xfrm>
              <a:off x="746176" y="1881525"/>
              <a:ext cx="6163719" cy="353943"/>
            </a:xfrm>
            <a:prstGeom prst="rect">
              <a:avLst/>
            </a:prstGeom>
            <a:noFill/>
          </p:spPr>
          <p:txBody>
            <a:bodyPr wrap="square" rtlCol="0">
              <a:spAutoFit/>
            </a:bodyPr>
            <a:lstStyle/>
            <a:p>
              <a:r>
                <a:rPr lang="tr-TR" sz="1700" dirty="0">
                  <a:solidFill>
                    <a:srgbClr val="575757"/>
                  </a:solidFill>
                </a:rPr>
                <a:t>Aşırılık zararlıdır, hiçbir işinizde aşırıya kaçmayın, dengeli olun.</a:t>
              </a:r>
            </a:p>
          </p:txBody>
        </p:sp>
        <p:pic>
          <p:nvPicPr>
            <p:cNvPr id="45" name="Resim 44"/>
            <p:cNvPicPr>
              <a:picLocks noChangeAspect="1"/>
            </p:cNvPicPr>
            <p:nvPr/>
          </p:nvPicPr>
          <p:blipFill>
            <a:blip r:embed="rId3"/>
            <a:stretch>
              <a:fillRect/>
            </a:stretch>
          </p:blipFill>
          <p:spPr>
            <a:xfrm>
              <a:off x="554927" y="1991580"/>
              <a:ext cx="191250" cy="180000"/>
            </a:xfrm>
            <a:prstGeom prst="rect">
              <a:avLst/>
            </a:prstGeom>
          </p:spPr>
        </p:pic>
      </p:grpSp>
      <p:grpSp>
        <p:nvGrpSpPr>
          <p:cNvPr id="70" name="Grup 69"/>
          <p:cNvGrpSpPr/>
          <p:nvPr/>
        </p:nvGrpSpPr>
        <p:grpSpPr>
          <a:xfrm>
            <a:off x="554927" y="3696728"/>
            <a:ext cx="3974658" cy="353943"/>
            <a:chOff x="554927" y="1881525"/>
            <a:chExt cx="3974658" cy="353943"/>
          </a:xfrm>
        </p:grpSpPr>
        <p:sp>
          <p:nvSpPr>
            <p:cNvPr id="71" name="Metin kutusu 70"/>
            <p:cNvSpPr txBox="1"/>
            <p:nvPr/>
          </p:nvSpPr>
          <p:spPr>
            <a:xfrm>
              <a:off x="746177" y="1881525"/>
              <a:ext cx="3783408" cy="353943"/>
            </a:xfrm>
            <a:prstGeom prst="rect">
              <a:avLst/>
            </a:prstGeom>
            <a:noFill/>
          </p:spPr>
          <p:txBody>
            <a:bodyPr wrap="none" rtlCol="0">
              <a:spAutoFit/>
            </a:bodyPr>
            <a:lstStyle/>
            <a:p>
              <a:r>
                <a:rPr lang="tr-TR" sz="1700" dirty="0">
                  <a:solidFill>
                    <a:srgbClr val="575757"/>
                  </a:solidFill>
                </a:rPr>
                <a:t>Çevremdekiler ne der korkusu taşımayın.</a:t>
              </a:r>
            </a:p>
          </p:txBody>
        </p:sp>
        <p:pic>
          <p:nvPicPr>
            <p:cNvPr id="72" name="Resim 71"/>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771404" y="2595924"/>
            <a:ext cx="6096000" cy="584775"/>
          </a:xfrm>
          <a:prstGeom prst="rect">
            <a:avLst/>
          </a:prstGeom>
        </p:spPr>
        <p:txBody>
          <a:bodyPr>
            <a:spAutoFit/>
          </a:bodyPr>
          <a:lstStyle/>
          <a:p>
            <a:r>
              <a:rPr lang="tr-TR" sz="1600" dirty="0">
                <a:solidFill>
                  <a:srgbClr val="575757"/>
                </a:solidFill>
              </a:rPr>
              <a:t>Düzenli olarak spor yapmak, gerginliklerden kurtulmak </a:t>
            </a:r>
          </a:p>
          <a:p>
            <a:r>
              <a:rPr lang="tr-TR" sz="1600" dirty="0">
                <a:solidFill>
                  <a:srgbClr val="575757"/>
                </a:solidFill>
              </a:rPr>
              <a:t>ve rahatlamak için etkili bir yoldur.</a:t>
            </a:r>
          </a:p>
        </p:txBody>
      </p:sp>
      <p:sp>
        <p:nvSpPr>
          <p:cNvPr id="29" name="Metin kutusu 28"/>
          <p:cNvSpPr txBox="1"/>
          <p:nvPr/>
        </p:nvSpPr>
        <p:spPr>
          <a:xfrm>
            <a:off x="737544" y="4182252"/>
            <a:ext cx="6163719" cy="353943"/>
          </a:xfrm>
          <a:prstGeom prst="rect">
            <a:avLst/>
          </a:prstGeom>
          <a:noFill/>
        </p:spPr>
        <p:txBody>
          <a:bodyPr wrap="square" rtlCol="0">
            <a:spAutoFit/>
          </a:bodyPr>
          <a:lstStyle/>
          <a:p>
            <a:r>
              <a:rPr lang="tr-TR" sz="1700" dirty="0">
                <a:solidFill>
                  <a:srgbClr val="575757"/>
                </a:solidFill>
              </a:rPr>
              <a:t>Faydalı hobiler edinin.</a:t>
            </a:r>
          </a:p>
        </p:txBody>
      </p:sp>
      <p:pic>
        <p:nvPicPr>
          <p:cNvPr id="30" name="Resim 29"/>
          <p:cNvPicPr>
            <a:picLocks noChangeAspect="1"/>
          </p:cNvPicPr>
          <p:nvPr/>
        </p:nvPicPr>
        <p:blipFill>
          <a:blip r:embed="rId3"/>
          <a:stretch>
            <a:fillRect/>
          </a:stretch>
        </p:blipFill>
        <p:spPr>
          <a:xfrm>
            <a:off x="579413" y="4245028"/>
            <a:ext cx="191250" cy="180000"/>
          </a:xfrm>
          <a:prstGeom prst="rect">
            <a:avLst/>
          </a:prstGeom>
        </p:spPr>
      </p:pic>
      <p:sp>
        <p:nvSpPr>
          <p:cNvPr id="6" name="Dikdörtgen 5"/>
          <p:cNvSpPr/>
          <p:nvPr/>
        </p:nvSpPr>
        <p:spPr>
          <a:xfrm>
            <a:off x="773921" y="1694428"/>
            <a:ext cx="6710876" cy="615553"/>
          </a:xfrm>
          <a:prstGeom prst="rect">
            <a:avLst/>
          </a:prstGeom>
        </p:spPr>
        <p:txBody>
          <a:bodyPr wrap="none">
            <a:spAutoFit/>
          </a:bodyPr>
          <a:lstStyle/>
          <a:p>
            <a:r>
              <a:rPr lang="tr-TR" sz="1700" dirty="0">
                <a:solidFill>
                  <a:srgbClr val="575757"/>
                </a:solidFill>
              </a:rPr>
              <a:t>Mükemmeliyetçi olmayın, gereğinden  fazla sorumluluk almaya çalışmayın.</a:t>
            </a:r>
          </a:p>
          <a:p>
            <a:pPr lvl="0"/>
            <a:endParaRPr lang="tr-TR" sz="1700" dirty="0">
              <a:solidFill>
                <a:srgbClr val="575757"/>
              </a:solidFill>
            </a:endParaRPr>
          </a:p>
        </p:txBody>
      </p:sp>
    </p:spTree>
    <p:extLst>
      <p:ext uri="{BB962C8B-B14F-4D97-AF65-F5344CB8AC3E}">
        <p14:creationId xmlns:p14="http://schemas.microsoft.com/office/powerpoint/2010/main" val="412601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50"/>
                                        <p:tgtEl>
                                          <p:spTgt spid="3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CF91659-6FCC-4814-8065-B296431BA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513" y="358346"/>
            <a:ext cx="5436973" cy="5436973"/>
          </a:xfrm>
          <a:prstGeom prst="rect">
            <a:avLst/>
          </a:prstGeom>
        </p:spPr>
      </p:pic>
    </p:spTree>
    <p:extLst>
      <p:ext uri="{BB962C8B-B14F-4D97-AF65-F5344CB8AC3E}">
        <p14:creationId xmlns:p14="http://schemas.microsoft.com/office/powerpoint/2010/main" val="2246674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2D060C0-69B5-F440-A35C-FDA7D9527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2" name="Metin kutusu 21"/>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pic>
        <p:nvPicPr>
          <p:cNvPr id="15" name="Resim 14">
            <a:extLst>
              <a:ext uri="{FF2B5EF4-FFF2-40B4-BE49-F238E27FC236}">
                <a16:creationId xmlns:a16="http://schemas.microsoft.com/office/drawing/2014/main" id="{9AE55467-EBD7-B742-8711-61030C112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16" name="Resim 15">
            <a:extLst>
              <a:ext uri="{FF2B5EF4-FFF2-40B4-BE49-F238E27FC236}">
                <a16:creationId xmlns:a16="http://schemas.microsoft.com/office/drawing/2014/main" id="{B4BA797A-65DD-494E-915C-F1563C5EC912}"/>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250" fill="hold"/>
                                        <p:tgtEl>
                                          <p:spTgt spid="29"/>
                                        </p:tgtEl>
                                        <p:attrNameLst>
                                          <p:attrName>ppt_x</p:attrName>
                                        </p:attrNameLst>
                                      </p:cBhvr>
                                      <p:tavLst>
                                        <p:tav tm="0">
                                          <p:val>
                                            <p:strVal val="1+#ppt_w/2"/>
                                          </p:val>
                                        </p:tav>
                                        <p:tav tm="100000">
                                          <p:val>
                                            <p:strVal val="#ppt_x"/>
                                          </p:val>
                                        </p:tav>
                                      </p:tavLst>
                                    </p:anim>
                                    <p:anim calcmode="lin" valueType="num">
                                      <p:cBhvr additive="base">
                                        <p:cTn id="19" dur="2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1+#ppt_w/2"/>
                                          </p:val>
                                        </p:tav>
                                        <p:tav tm="100000">
                                          <p:val>
                                            <p:strVal val="#ppt_x"/>
                                          </p:val>
                                        </p:tav>
                                      </p:tavLst>
                                    </p:anim>
                                    <p:anim calcmode="lin" valueType="num">
                                      <p:cBhvr additive="base">
                                        <p:cTn id="28" dur="25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70129"/>
            <a:ext cx="5634619" cy="1938992"/>
          </a:xfrm>
          <a:prstGeom prst="rect">
            <a:avLst/>
          </a:prstGeom>
          <a:noFill/>
        </p:spPr>
        <p:txBody>
          <a:bodyPr wrap="none" rtlCol="0">
            <a:spAutoFit/>
          </a:bodyPr>
          <a:lstStyle/>
          <a:p>
            <a:r>
              <a:rPr lang="tr-TR" sz="6000" b="1" dirty="0"/>
              <a:t>Yeterli ve dengeli</a:t>
            </a:r>
          </a:p>
          <a:p>
            <a:r>
              <a:rPr lang="tr-TR" sz="6000" b="1" dirty="0"/>
              <a:t>beslenme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22270" y="2409121"/>
            <a:ext cx="7462918" cy="2308324"/>
            <a:chOff x="554927" y="2447025"/>
            <a:chExt cx="7462918" cy="2308324"/>
          </a:xfrm>
        </p:grpSpPr>
        <p:sp>
          <p:nvSpPr>
            <p:cNvPr id="17" name="Dikdörtgen 16"/>
            <p:cNvSpPr/>
            <p:nvPr/>
          </p:nvSpPr>
          <p:spPr>
            <a:xfrm>
              <a:off x="746177" y="2447025"/>
              <a:ext cx="7271668" cy="2308324"/>
            </a:xfrm>
            <a:prstGeom prst="rect">
              <a:avLst/>
            </a:prstGeom>
          </p:spPr>
          <p:txBody>
            <a:bodyPr wrap="square">
              <a:spAutoFit/>
            </a:bodyPr>
            <a:lstStyle/>
            <a:p>
              <a:r>
                <a:rPr lang="tr-TR" dirty="0">
                  <a:solidFill>
                    <a:srgbClr val="575757"/>
                  </a:solidFill>
                </a:rPr>
                <a:t>Sağlıklı beslenmenin iki temel unsuru:</a:t>
              </a:r>
            </a:p>
            <a:p>
              <a:endParaRPr lang="tr-TR" dirty="0">
                <a:solidFill>
                  <a:srgbClr val="575757"/>
                </a:solidFill>
              </a:endParaRPr>
            </a:p>
            <a:p>
              <a:r>
                <a:rPr lang="tr-TR" b="1" dirty="0">
                  <a:solidFill>
                    <a:srgbClr val="575757"/>
                  </a:solidFill>
                </a:rPr>
                <a:t>- Yeterli beslenme</a:t>
              </a:r>
              <a:r>
                <a:rPr lang="tr-TR" b="1" dirty="0">
                  <a:solidFill>
                    <a:schemeClr val="bg2">
                      <a:lumMod val="50000"/>
                    </a:schemeClr>
                  </a:solidFill>
                </a:rPr>
                <a:t>: </a:t>
              </a:r>
              <a:r>
                <a:rPr lang="tr-TR" dirty="0">
                  <a:solidFill>
                    <a:schemeClr val="bg2">
                      <a:lumMod val="25000"/>
                    </a:schemeClr>
                  </a:solidFill>
                </a:rPr>
                <a:t>Vücudun ihtiyaç duyduğu miktarda</a:t>
              </a:r>
            </a:p>
            <a:p>
              <a:r>
                <a:rPr lang="tr-TR" dirty="0">
                  <a:solidFill>
                    <a:schemeClr val="bg2">
                      <a:lumMod val="25000"/>
                    </a:schemeClr>
                  </a:solidFill>
                </a:rPr>
                <a:t>gıda tüketilmesi.</a:t>
              </a:r>
            </a:p>
            <a:p>
              <a:endParaRPr lang="tr-TR" b="1" dirty="0">
                <a:solidFill>
                  <a:srgbClr val="575757"/>
                </a:solidFill>
              </a:endParaRPr>
            </a:p>
            <a:p>
              <a:r>
                <a:rPr lang="tr-TR" b="1" dirty="0">
                  <a:solidFill>
                    <a:srgbClr val="575757"/>
                  </a:solidFill>
                </a:rPr>
                <a:t>- Dengeli beslenme</a:t>
              </a:r>
              <a:r>
                <a:rPr lang="tr-TR" b="1" dirty="0">
                  <a:solidFill>
                    <a:schemeClr val="bg2">
                      <a:lumMod val="25000"/>
                    </a:schemeClr>
                  </a:solidFill>
                </a:rPr>
                <a:t>: </a:t>
              </a:r>
              <a:r>
                <a:rPr lang="tr-TR" dirty="0">
                  <a:solidFill>
                    <a:schemeClr val="bg2">
                      <a:lumMod val="25000"/>
                    </a:schemeClr>
                  </a:solidFill>
                </a:rPr>
                <a:t>Her besin grubundan yeterince</a:t>
              </a:r>
            </a:p>
            <a:p>
              <a:r>
                <a:rPr lang="tr-TR" dirty="0">
                  <a:solidFill>
                    <a:schemeClr val="bg2">
                      <a:lumMod val="25000"/>
                    </a:schemeClr>
                  </a:solidFill>
                </a:rPr>
                <a:t>tüketilmesi.</a:t>
              </a:r>
            </a:p>
            <a:p>
              <a:endParaRPr lang="tr-TR" b="1" dirty="0">
                <a:solidFill>
                  <a:srgbClr val="575757"/>
                </a:solidFill>
              </a:endParaRPr>
            </a:p>
          </p:txBody>
        </p:sp>
        <p:pic>
          <p:nvPicPr>
            <p:cNvPr id="18" name="Resim 17"/>
            <p:cNvPicPr>
              <a:picLocks noChangeAspect="1"/>
            </p:cNvPicPr>
            <p:nvPr/>
          </p:nvPicPr>
          <p:blipFill>
            <a:blip r:embed="rId3"/>
            <a:stretch>
              <a:fillRect/>
            </a:stretch>
          </p:blipFill>
          <p:spPr>
            <a:xfrm>
              <a:off x="554927" y="2549458"/>
              <a:ext cx="191250" cy="180000"/>
            </a:xfrm>
            <a:prstGeom prst="rect">
              <a:avLst/>
            </a:prstGeom>
          </p:spPr>
        </p:pic>
      </p:grpSp>
      <p:sp>
        <p:nvSpPr>
          <p:cNvPr id="19" name="Dikdörtgen 18"/>
          <p:cNvSpPr/>
          <p:nvPr/>
        </p:nvSpPr>
        <p:spPr>
          <a:xfrm>
            <a:off x="522270" y="4548877"/>
            <a:ext cx="4970359" cy="646331"/>
          </a:xfrm>
          <a:prstGeom prst="rect">
            <a:avLst/>
          </a:prstGeom>
        </p:spPr>
        <p:txBody>
          <a:bodyPr wrap="square">
            <a:spAutoFit/>
          </a:bodyPr>
          <a:lstStyle/>
          <a:p>
            <a:r>
              <a:rPr lang="tr-TR" b="1" dirty="0">
                <a:solidFill>
                  <a:srgbClr val="E61F4F"/>
                </a:solidFill>
              </a:rPr>
              <a:t>Sağlıklı beslenmek sağlıklı yaşamanın</a:t>
            </a:r>
          </a:p>
          <a:p>
            <a:r>
              <a:rPr lang="tr-TR" b="1" dirty="0">
                <a:solidFill>
                  <a:srgbClr val="E61F4F"/>
                </a:solidFill>
              </a:rPr>
              <a:t>olmazsa olmazıdır.</a:t>
            </a:r>
          </a:p>
        </p:txBody>
      </p:sp>
      <p:pic>
        <p:nvPicPr>
          <p:cNvPr id="2" name="Resim 1"/>
          <p:cNvPicPr>
            <a:picLocks noChangeAspect="1"/>
          </p:cNvPicPr>
          <p:nvPr/>
        </p:nvPicPr>
        <p:blipFill>
          <a:blip r:embed="rId4"/>
          <a:stretch>
            <a:fillRect/>
          </a:stretch>
        </p:blipFill>
        <p:spPr>
          <a:xfrm>
            <a:off x="7089465" y="1488375"/>
            <a:ext cx="3870000" cy="3881250"/>
          </a:xfrm>
          <a:prstGeom prst="rect">
            <a:avLst/>
          </a:prstGeom>
        </p:spPr>
      </p:pic>
      <p:sp>
        <p:nvSpPr>
          <p:cNvPr id="20" name="Rectangle 13">
            <a:extLst>
              <a:ext uri="{FF2B5EF4-FFF2-40B4-BE49-F238E27FC236}">
                <a16:creationId xmlns:a16="http://schemas.microsoft.com/office/drawing/2014/main" id="{9C4B4BAD-26E2-B543-BC0F-B46DD3CD37E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1" name="Metin kutusu 20">
            <a:extLst>
              <a:ext uri="{FF2B5EF4-FFF2-40B4-BE49-F238E27FC236}">
                <a16:creationId xmlns:a16="http://schemas.microsoft.com/office/drawing/2014/main" id="{5C261AA5-C923-1B47-9738-FDB7B794E72D}"/>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6311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475525"/>
            <a:ext cx="7710223" cy="1015663"/>
          </a:xfrm>
          <a:prstGeom prst="rect">
            <a:avLst/>
          </a:prstGeom>
          <a:noFill/>
        </p:spPr>
        <p:txBody>
          <a:bodyPr wrap="square" rtlCol="0">
            <a:spAutoFit/>
          </a:bodyPr>
          <a:lstStyle/>
          <a:p>
            <a:r>
              <a:rPr lang="tr-TR" sz="6000" b="1" dirty="0"/>
              <a:t>Sağlıklı beslenmek için</a:t>
            </a:r>
          </a:p>
        </p:txBody>
      </p:sp>
      <p:grpSp>
        <p:nvGrpSpPr>
          <p:cNvPr id="32" name="Grup 31"/>
          <p:cNvGrpSpPr/>
          <p:nvPr/>
        </p:nvGrpSpPr>
        <p:grpSpPr>
          <a:xfrm>
            <a:off x="460907" y="2108330"/>
            <a:ext cx="7462918" cy="369332"/>
            <a:chOff x="554927" y="2447025"/>
            <a:chExt cx="7462918" cy="369332"/>
          </a:xfrm>
        </p:grpSpPr>
        <p:sp>
          <p:nvSpPr>
            <p:cNvPr id="33" name="Dikdörtgen 32"/>
            <p:cNvSpPr/>
            <p:nvPr/>
          </p:nvSpPr>
          <p:spPr>
            <a:xfrm>
              <a:off x="746177" y="2447025"/>
              <a:ext cx="7271668" cy="369332"/>
            </a:xfrm>
            <a:prstGeom prst="rect">
              <a:avLst/>
            </a:prstGeom>
          </p:spPr>
          <p:txBody>
            <a:bodyPr wrap="square">
              <a:spAutoFit/>
            </a:bodyPr>
            <a:lstStyle/>
            <a:p>
              <a:r>
                <a:rPr lang="tr-TR" dirty="0">
                  <a:solidFill>
                    <a:srgbClr val="575757"/>
                  </a:solidFill>
                </a:rPr>
                <a:t>Katkı maddesi içeren yapay gıdalardan uzak durun.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77224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092717"/>
            <a:ext cx="2470075" cy="2471302"/>
          </a:xfrm>
          <a:prstGeom prst="ellipse">
            <a:avLst/>
          </a:prstGeom>
          <a:blipFill dpi="0" rotWithShape="0">
            <a:blip r:embed="rId4"/>
            <a:srcRect/>
            <a:stretch>
              <a:fillRect l="-17000" r="-14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60907" y="2553253"/>
            <a:ext cx="7462918" cy="369332"/>
            <a:chOff x="554927" y="2447025"/>
            <a:chExt cx="7462918" cy="369332"/>
          </a:xfrm>
        </p:grpSpPr>
        <p:sp>
          <p:nvSpPr>
            <p:cNvPr id="18" name="Dikdörtgen 17"/>
            <p:cNvSpPr/>
            <p:nvPr/>
          </p:nvSpPr>
          <p:spPr>
            <a:xfrm>
              <a:off x="746177" y="2447025"/>
              <a:ext cx="7271668" cy="369332"/>
            </a:xfrm>
            <a:prstGeom prst="rect">
              <a:avLst/>
            </a:prstGeom>
          </p:spPr>
          <p:txBody>
            <a:bodyPr wrap="square">
              <a:spAutoFit/>
            </a:bodyPr>
            <a:lstStyle/>
            <a:p>
              <a:r>
                <a:rPr lang="tr-TR" dirty="0">
                  <a:solidFill>
                    <a:schemeClr val="tx1">
                      <a:lumMod val="65000"/>
                      <a:lumOff val="35000"/>
                    </a:schemeClr>
                  </a:solidFill>
                </a:rPr>
                <a:t>Aşırı kilolu </a:t>
              </a:r>
              <a:r>
                <a:rPr lang="tr-TR" dirty="0">
                  <a:solidFill>
                    <a:srgbClr val="575757"/>
                  </a:solidFill>
                </a:rPr>
                <a:t>ya da aşırı zayıf değil, ideal vücut ağırlığında olun.</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460907" y="3050494"/>
            <a:ext cx="7462918" cy="369332"/>
            <a:chOff x="554927" y="2479691"/>
            <a:chExt cx="7462918" cy="369332"/>
          </a:xfrm>
        </p:grpSpPr>
        <p:sp>
          <p:nvSpPr>
            <p:cNvPr id="21" name="Dikdörtgen 20"/>
            <p:cNvSpPr/>
            <p:nvPr/>
          </p:nvSpPr>
          <p:spPr>
            <a:xfrm>
              <a:off x="746177" y="2479691"/>
              <a:ext cx="7271668" cy="369332"/>
            </a:xfrm>
            <a:prstGeom prst="rect">
              <a:avLst/>
            </a:prstGeom>
          </p:spPr>
          <p:txBody>
            <a:bodyPr wrap="square">
              <a:spAutoFit/>
            </a:bodyPr>
            <a:lstStyle/>
            <a:p>
              <a:r>
                <a:rPr lang="tr-TR" dirty="0">
                  <a:solidFill>
                    <a:srgbClr val="575757"/>
                  </a:solidFill>
                </a:rPr>
                <a:t>Abur cuburla veya sürekli aynı yiyecek içeceklerle beslenmeyin.</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460907" y="3474041"/>
            <a:ext cx="7462918" cy="369332"/>
            <a:chOff x="554927" y="2447025"/>
            <a:chExt cx="7462918" cy="369332"/>
          </a:xfrm>
        </p:grpSpPr>
        <p:sp>
          <p:nvSpPr>
            <p:cNvPr id="24" name="Dikdörtgen 23"/>
            <p:cNvSpPr/>
            <p:nvPr/>
          </p:nvSpPr>
          <p:spPr>
            <a:xfrm>
              <a:off x="746177" y="2447025"/>
              <a:ext cx="7271668" cy="369332"/>
            </a:xfrm>
            <a:prstGeom prst="rect">
              <a:avLst/>
            </a:prstGeom>
          </p:spPr>
          <p:txBody>
            <a:bodyPr wrap="square">
              <a:spAutoFit/>
            </a:bodyPr>
            <a:lstStyle/>
            <a:p>
              <a:r>
                <a:rPr lang="tr-TR" dirty="0">
                  <a:solidFill>
                    <a:srgbClr val="575757"/>
                  </a:solidFill>
                </a:rPr>
                <a:t>Ambalajlı ürünleri gözü kapalı değil, etiketlerini okuyup inceleyerek alın.</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7" name="Grup 26"/>
          <p:cNvGrpSpPr/>
          <p:nvPr/>
        </p:nvGrpSpPr>
        <p:grpSpPr>
          <a:xfrm>
            <a:off x="460907" y="3915921"/>
            <a:ext cx="7462918" cy="369332"/>
            <a:chOff x="554927" y="2447025"/>
            <a:chExt cx="7462918" cy="369332"/>
          </a:xfrm>
        </p:grpSpPr>
        <p:sp>
          <p:nvSpPr>
            <p:cNvPr id="29" name="Dikdörtgen 28"/>
            <p:cNvSpPr/>
            <p:nvPr/>
          </p:nvSpPr>
          <p:spPr>
            <a:xfrm>
              <a:off x="746177" y="2447025"/>
              <a:ext cx="7271668" cy="369332"/>
            </a:xfrm>
            <a:prstGeom prst="rect">
              <a:avLst/>
            </a:prstGeom>
          </p:spPr>
          <p:txBody>
            <a:bodyPr wrap="square">
              <a:spAutoFit/>
            </a:bodyPr>
            <a:lstStyle/>
            <a:p>
              <a:r>
                <a:rPr lang="tr-TR" dirty="0">
                  <a:solidFill>
                    <a:srgbClr val="575757"/>
                  </a:solidFill>
                </a:rPr>
                <a:t>Enerji ve besin içeren yiyeceklerin her çeşidinden yeterli miktarlarda yiyin.</a:t>
              </a:r>
            </a:p>
          </p:txBody>
        </p:sp>
        <p:pic>
          <p:nvPicPr>
            <p:cNvPr id="30" name="Resim 29"/>
            <p:cNvPicPr>
              <a:picLocks noChangeAspect="1"/>
            </p:cNvPicPr>
            <p:nvPr/>
          </p:nvPicPr>
          <p:blipFill>
            <a:blip r:embed="rId3"/>
            <a:stretch>
              <a:fillRect/>
            </a:stretch>
          </p:blipFill>
          <p:spPr>
            <a:xfrm>
              <a:off x="554927" y="2549458"/>
              <a:ext cx="191250" cy="180000"/>
            </a:xfrm>
            <a:prstGeom prst="rect">
              <a:avLst/>
            </a:prstGeom>
          </p:spPr>
        </p:pic>
      </p:grpSp>
      <p:grpSp>
        <p:nvGrpSpPr>
          <p:cNvPr id="37" name="Grup 36"/>
          <p:cNvGrpSpPr/>
          <p:nvPr/>
        </p:nvGrpSpPr>
        <p:grpSpPr>
          <a:xfrm>
            <a:off x="460907" y="4344993"/>
            <a:ext cx="8372700" cy="369332"/>
            <a:chOff x="554927" y="2447025"/>
            <a:chExt cx="8372700" cy="369332"/>
          </a:xfrm>
        </p:grpSpPr>
        <p:sp>
          <p:nvSpPr>
            <p:cNvPr id="38" name="Dikdörtgen 37"/>
            <p:cNvSpPr/>
            <p:nvPr/>
          </p:nvSpPr>
          <p:spPr>
            <a:xfrm>
              <a:off x="746177" y="2447025"/>
              <a:ext cx="8181450" cy="369332"/>
            </a:xfrm>
            <a:prstGeom prst="rect">
              <a:avLst/>
            </a:prstGeom>
          </p:spPr>
          <p:txBody>
            <a:bodyPr wrap="square">
              <a:spAutoFit/>
            </a:bodyPr>
            <a:lstStyle/>
            <a:p>
              <a:r>
                <a:rPr lang="tr-TR" dirty="0">
                  <a:solidFill>
                    <a:srgbClr val="575757"/>
                  </a:solidFill>
                </a:rPr>
                <a:t>Bir öğünde tıka basa değil, seçerek oluşturduğunuz en az iki öğünle beslenin.</a:t>
              </a:r>
            </a:p>
          </p:txBody>
        </p:sp>
        <p:pic>
          <p:nvPicPr>
            <p:cNvPr id="39" name="Resim 38"/>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460907" y="4785411"/>
            <a:ext cx="9018652" cy="369332"/>
            <a:chOff x="554927" y="2447025"/>
            <a:chExt cx="9018652" cy="369332"/>
          </a:xfrm>
        </p:grpSpPr>
        <p:sp>
          <p:nvSpPr>
            <p:cNvPr id="44" name="Dikdörtgen 43"/>
            <p:cNvSpPr/>
            <p:nvPr/>
          </p:nvSpPr>
          <p:spPr>
            <a:xfrm>
              <a:off x="746176" y="2447025"/>
              <a:ext cx="8827403" cy="369332"/>
            </a:xfrm>
            <a:prstGeom prst="rect">
              <a:avLst/>
            </a:prstGeom>
          </p:spPr>
          <p:txBody>
            <a:bodyPr wrap="square">
              <a:spAutoFit/>
            </a:bodyPr>
            <a:lstStyle/>
            <a:p>
              <a:r>
                <a:rPr lang="tr-TR" dirty="0">
                  <a:solidFill>
                    <a:srgbClr val="575757"/>
                  </a:solidFill>
                </a:rPr>
                <a:t>Herhangi bir kronik hastalığınız yoksa günde en az 2 litre su tüketmeye özen gösterin.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sp>
        <p:nvSpPr>
          <p:cNvPr id="35" name="Rectangle 13">
            <a:extLst>
              <a:ext uri="{FF2B5EF4-FFF2-40B4-BE49-F238E27FC236}">
                <a16:creationId xmlns:a16="http://schemas.microsoft.com/office/drawing/2014/main" id="{0D570E0E-268E-9B4C-93EB-C03C389B3F0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id="{51B947AE-F5A0-3A4F-9B15-090F7ACCA63B}"/>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50"/>
                                        <p:tgtEl>
                                          <p:spTgt spid="2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50"/>
                                        <p:tgtEl>
                                          <p:spTgt spid="27"/>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250"/>
                                        <p:tgtEl>
                                          <p:spTgt spid="37"/>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up 125">
            <a:extLst>
              <a:ext uri="{FF2B5EF4-FFF2-40B4-BE49-F238E27FC236}">
                <a16:creationId xmlns:a16="http://schemas.microsoft.com/office/drawing/2014/main" id="{CB24021D-D4F1-7E40-995F-6ACDB366D3E8}"/>
              </a:ext>
            </a:extLst>
          </p:cNvPr>
          <p:cNvGrpSpPr/>
          <p:nvPr/>
        </p:nvGrpSpPr>
        <p:grpSpPr>
          <a:xfrm>
            <a:off x="5415382" y="3799754"/>
            <a:ext cx="1951038" cy="1808163"/>
            <a:chOff x="3365500" y="2435225"/>
            <a:chExt cx="1951038" cy="1808163"/>
          </a:xfrm>
        </p:grpSpPr>
        <p:sp>
          <p:nvSpPr>
            <p:cNvPr id="127" name="Freeform 10">
              <a:extLst>
                <a:ext uri="{FF2B5EF4-FFF2-40B4-BE49-F238E27FC236}">
                  <a16:creationId xmlns:a16="http://schemas.microsoft.com/office/drawing/2014/main" id="{7D5DB90E-F0A4-9146-BDFE-0075CEF6DA3F}"/>
                </a:ext>
              </a:extLst>
            </p:cNvPr>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11">
              <a:extLst>
                <a:ext uri="{FF2B5EF4-FFF2-40B4-BE49-F238E27FC236}">
                  <a16:creationId xmlns:a16="http://schemas.microsoft.com/office/drawing/2014/main" id="{538A52EC-B9DE-DA46-A293-3FDDDAB29AEC}"/>
                </a:ext>
              </a:extLst>
            </p:cNvPr>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068841" cy="1569660"/>
          </a:xfrm>
          <a:prstGeom prst="rect">
            <a:avLst/>
          </a:prstGeom>
          <a:noFill/>
        </p:spPr>
        <p:txBody>
          <a:bodyPr wrap="none" rtlCol="0">
            <a:spAutoFit/>
          </a:bodyPr>
          <a:lstStyle/>
          <a:p>
            <a:r>
              <a:rPr lang="tr-TR" sz="4800" b="1" dirty="0"/>
              <a:t>Sağlıklı beslenmek için</a:t>
            </a:r>
          </a:p>
          <a:p>
            <a:r>
              <a:rPr lang="tr-TR" sz="4800" b="1" dirty="0"/>
              <a:t>4 yapraklı yoncayı tanı!</a:t>
            </a:r>
          </a:p>
        </p:txBody>
      </p:sp>
      <p:grpSp>
        <p:nvGrpSpPr>
          <p:cNvPr id="62" name="Grup 61"/>
          <p:cNvGrpSpPr/>
          <p:nvPr/>
        </p:nvGrpSpPr>
        <p:grpSpPr>
          <a:xfrm>
            <a:off x="4781970" y="425695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66" name="Grup 65"/>
          <p:cNvGrpSpPr/>
          <p:nvPr/>
        </p:nvGrpSpPr>
        <p:grpSpPr>
          <a:xfrm>
            <a:off x="4754982" y="304886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72" name="Grup 71"/>
          <p:cNvGrpSpPr/>
          <p:nvPr/>
        </p:nvGrpSpPr>
        <p:grpSpPr>
          <a:xfrm>
            <a:off x="6532982" y="334096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55" name="Grup 54">
            <a:extLst>
              <a:ext uri="{FF2B5EF4-FFF2-40B4-BE49-F238E27FC236}">
                <a16:creationId xmlns:a16="http://schemas.microsoft.com/office/drawing/2014/main" id="{297F125B-F3B8-5549-8858-CBC8BDCC1E88}"/>
              </a:ext>
            </a:extLst>
          </p:cNvPr>
          <p:cNvGrpSpPr/>
          <p:nvPr/>
        </p:nvGrpSpPr>
        <p:grpSpPr>
          <a:xfrm>
            <a:off x="328420" y="807667"/>
            <a:ext cx="10993312" cy="4888549"/>
            <a:chOff x="328420" y="1226767"/>
            <a:chExt cx="10993312" cy="4888549"/>
          </a:xfrm>
        </p:grpSpPr>
        <p:pic>
          <p:nvPicPr>
            <p:cNvPr id="56" name="Resim 55">
              <a:extLst>
                <a:ext uri="{FF2B5EF4-FFF2-40B4-BE49-F238E27FC236}">
                  <a16:creationId xmlns:a16="http://schemas.microsoft.com/office/drawing/2014/main" id="{5FDB3A1B-3891-9441-A782-BCEEA18F0696}"/>
                </a:ext>
              </a:extLst>
            </p:cNvPr>
            <p:cNvPicPr>
              <a:picLocks noChangeAspect="1"/>
            </p:cNvPicPr>
            <p:nvPr/>
          </p:nvPicPr>
          <p:blipFill>
            <a:blip r:embed="rId3"/>
            <a:stretch>
              <a:fillRect/>
            </a:stretch>
          </p:blipFill>
          <p:spPr>
            <a:xfrm>
              <a:off x="328420" y="2875894"/>
              <a:ext cx="1996416" cy="1869946"/>
            </a:xfrm>
            <a:prstGeom prst="rect">
              <a:avLst/>
            </a:prstGeom>
          </p:spPr>
        </p:pic>
        <p:pic>
          <p:nvPicPr>
            <p:cNvPr id="81" name="Resim 80">
              <a:extLst>
                <a:ext uri="{FF2B5EF4-FFF2-40B4-BE49-F238E27FC236}">
                  <a16:creationId xmlns:a16="http://schemas.microsoft.com/office/drawing/2014/main" id="{61D52E73-F375-6A47-9D46-048C14035D30}"/>
                </a:ext>
              </a:extLst>
            </p:cNvPr>
            <p:cNvPicPr>
              <a:picLocks noChangeAspect="1"/>
            </p:cNvPicPr>
            <p:nvPr/>
          </p:nvPicPr>
          <p:blipFill>
            <a:blip r:embed="rId4"/>
            <a:stretch>
              <a:fillRect/>
            </a:stretch>
          </p:blipFill>
          <p:spPr>
            <a:xfrm>
              <a:off x="9520788" y="4420880"/>
              <a:ext cx="1800944" cy="1694436"/>
            </a:xfrm>
            <a:prstGeom prst="rect">
              <a:avLst/>
            </a:prstGeom>
          </p:spPr>
        </p:pic>
        <p:pic>
          <p:nvPicPr>
            <p:cNvPr id="88" name="Resim 87">
              <a:extLst>
                <a:ext uri="{FF2B5EF4-FFF2-40B4-BE49-F238E27FC236}">
                  <a16:creationId xmlns:a16="http://schemas.microsoft.com/office/drawing/2014/main" id="{66E3578E-DEF6-3941-8F51-0C086744A22B}"/>
                </a:ext>
              </a:extLst>
            </p:cNvPr>
            <p:cNvPicPr>
              <a:picLocks noChangeAspect="1"/>
            </p:cNvPicPr>
            <p:nvPr/>
          </p:nvPicPr>
          <p:blipFill>
            <a:blip r:embed="rId5"/>
            <a:stretch>
              <a:fillRect/>
            </a:stretch>
          </p:blipFill>
          <p:spPr>
            <a:xfrm>
              <a:off x="8213263" y="1226767"/>
              <a:ext cx="1631250" cy="1530000"/>
            </a:xfrm>
            <a:prstGeom prst="rect">
              <a:avLst/>
            </a:prstGeom>
          </p:spPr>
        </p:pic>
      </p:grpSp>
      <p:sp>
        <p:nvSpPr>
          <p:cNvPr id="89" name="Freeform 9">
            <a:extLst>
              <a:ext uri="{FF2B5EF4-FFF2-40B4-BE49-F238E27FC236}">
                <a16:creationId xmlns:a16="http://schemas.microsoft.com/office/drawing/2014/main" id="{9FD06FB9-6CD8-CB4A-A1DF-D30851CF7272}"/>
              </a:ext>
            </a:extLst>
          </p:cNvPr>
          <p:cNvSpPr>
            <a:spLocks/>
          </p:cNvSpPr>
          <p:nvPr/>
        </p:nvSpPr>
        <p:spPr bwMode="auto">
          <a:xfrm>
            <a:off x="2726157" y="5108455"/>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 89">
            <a:extLst>
              <a:ext uri="{FF2B5EF4-FFF2-40B4-BE49-F238E27FC236}">
                <a16:creationId xmlns:a16="http://schemas.microsoft.com/office/drawing/2014/main" id="{35DC644E-BFF0-6847-8105-85B07C3C3859}"/>
              </a:ext>
            </a:extLst>
          </p:cNvPr>
          <p:cNvGrpSpPr/>
          <p:nvPr/>
        </p:nvGrpSpPr>
        <p:grpSpPr>
          <a:xfrm>
            <a:off x="4483520" y="1912217"/>
            <a:ext cx="1954213" cy="1795463"/>
            <a:chOff x="2433638" y="547688"/>
            <a:chExt cx="1954213" cy="1795463"/>
          </a:xfrm>
        </p:grpSpPr>
        <p:sp>
          <p:nvSpPr>
            <p:cNvPr id="91" name="Freeform 14">
              <a:extLst>
                <a:ext uri="{FF2B5EF4-FFF2-40B4-BE49-F238E27FC236}">
                  <a16:creationId xmlns:a16="http://schemas.microsoft.com/office/drawing/2014/main" id="{21E9B21D-162B-C940-8C66-84C6425D339F}"/>
                </a:ext>
              </a:extLst>
            </p:cNvPr>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15">
              <a:extLst>
                <a:ext uri="{FF2B5EF4-FFF2-40B4-BE49-F238E27FC236}">
                  <a16:creationId xmlns:a16="http://schemas.microsoft.com/office/drawing/2014/main" id="{E6AAB663-70EB-7845-8931-5EB1EC2A39DC}"/>
                </a:ext>
              </a:extLst>
            </p:cNvPr>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up 92">
            <a:extLst>
              <a:ext uri="{FF2B5EF4-FFF2-40B4-BE49-F238E27FC236}">
                <a16:creationId xmlns:a16="http://schemas.microsoft.com/office/drawing/2014/main" id="{6E77E04B-4A7E-3147-9F8D-D22B366129AF}"/>
              </a:ext>
            </a:extLst>
          </p:cNvPr>
          <p:cNvGrpSpPr/>
          <p:nvPr/>
        </p:nvGrpSpPr>
        <p:grpSpPr>
          <a:xfrm>
            <a:off x="4096170" y="3228254"/>
            <a:ext cx="1795463" cy="1962150"/>
            <a:chOff x="2046288" y="1863725"/>
            <a:chExt cx="1795463" cy="1962150"/>
          </a:xfrm>
        </p:grpSpPr>
        <p:sp>
          <p:nvSpPr>
            <p:cNvPr id="94" name="Freeform 20">
              <a:extLst>
                <a:ext uri="{FF2B5EF4-FFF2-40B4-BE49-F238E27FC236}">
                  <a16:creationId xmlns:a16="http://schemas.microsoft.com/office/drawing/2014/main" id="{FCF64FFF-6B5B-BF4A-83DB-E4A5027AB34A}"/>
                </a:ext>
              </a:extLst>
            </p:cNvPr>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21">
              <a:extLst>
                <a:ext uri="{FF2B5EF4-FFF2-40B4-BE49-F238E27FC236}">
                  <a16:creationId xmlns:a16="http://schemas.microsoft.com/office/drawing/2014/main" id="{651CD676-0A5C-744F-9258-6A543A860C3B}"/>
                </a:ext>
              </a:extLst>
            </p:cNvPr>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up 95">
            <a:extLst>
              <a:ext uri="{FF2B5EF4-FFF2-40B4-BE49-F238E27FC236}">
                <a16:creationId xmlns:a16="http://schemas.microsoft.com/office/drawing/2014/main" id="{E60F8EDE-0FDA-1B41-8B0F-4BE3C173669A}"/>
              </a:ext>
            </a:extLst>
          </p:cNvPr>
          <p:cNvGrpSpPr/>
          <p:nvPr/>
        </p:nvGrpSpPr>
        <p:grpSpPr>
          <a:xfrm>
            <a:off x="5951957" y="2328142"/>
            <a:ext cx="1787810" cy="1947863"/>
            <a:chOff x="3902075" y="963613"/>
            <a:chExt cx="1787810" cy="1947863"/>
          </a:xfrm>
        </p:grpSpPr>
        <p:sp>
          <p:nvSpPr>
            <p:cNvPr id="97" name="Freeform 23">
              <a:extLst>
                <a:ext uri="{FF2B5EF4-FFF2-40B4-BE49-F238E27FC236}">
                  <a16:creationId xmlns:a16="http://schemas.microsoft.com/office/drawing/2014/main" id="{E42F7CE6-ECC2-B342-AB0A-1F13FF5925E0}"/>
                </a:ext>
              </a:extLst>
            </p:cNvPr>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24">
              <a:extLst>
                <a:ext uri="{FF2B5EF4-FFF2-40B4-BE49-F238E27FC236}">
                  <a16:creationId xmlns:a16="http://schemas.microsoft.com/office/drawing/2014/main" id="{4BA73718-A503-644B-A0D9-78EFBFCFCB37}"/>
                </a:ext>
              </a:extLst>
            </p:cNvPr>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up 98">
            <a:extLst>
              <a:ext uri="{FF2B5EF4-FFF2-40B4-BE49-F238E27FC236}">
                <a16:creationId xmlns:a16="http://schemas.microsoft.com/office/drawing/2014/main" id="{B9DC9E8F-9F08-0941-AE60-888474833A59}"/>
              </a:ext>
            </a:extLst>
          </p:cNvPr>
          <p:cNvGrpSpPr/>
          <p:nvPr/>
        </p:nvGrpSpPr>
        <p:grpSpPr>
          <a:xfrm>
            <a:off x="6053557" y="4255367"/>
            <a:ext cx="883869" cy="685800"/>
            <a:chOff x="4003675" y="2890838"/>
            <a:chExt cx="883869" cy="685800"/>
          </a:xfrm>
        </p:grpSpPr>
        <p:sp>
          <p:nvSpPr>
            <p:cNvPr id="100" name="Freeform 12">
              <a:extLst>
                <a:ext uri="{FF2B5EF4-FFF2-40B4-BE49-F238E27FC236}">
                  <a16:creationId xmlns:a16="http://schemas.microsoft.com/office/drawing/2014/main" id="{8091C211-7927-4042-A984-827489F0F301}"/>
                </a:ext>
              </a:extLst>
            </p:cNvPr>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3">
              <a:extLst>
                <a:ext uri="{FF2B5EF4-FFF2-40B4-BE49-F238E27FC236}">
                  <a16:creationId xmlns:a16="http://schemas.microsoft.com/office/drawing/2014/main" id="{DC2164C2-4562-9245-915C-D862209C6CB1}"/>
                </a:ext>
              </a:extLst>
            </p:cNvPr>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32">
              <a:extLst>
                <a:ext uri="{FF2B5EF4-FFF2-40B4-BE49-F238E27FC236}">
                  <a16:creationId xmlns:a16="http://schemas.microsoft.com/office/drawing/2014/main" id="{48E4A20A-331F-364E-8422-4FC5DDE18B14}"/>
                </a:ext>
              </a:extLst>
            </p:cNvPr>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575756"/>
                  </a:solidFill>
                  <a:effectLst/>
                  <a:uLnTx/>
                  <a:uFillTx/>
                  <a:latin typeface="Calibri" panose="020F0502020204030204"/>
                  <a:ea typeface="+mn-ea"/>
                  <a:cs typeface="+mn-cs"/>
                </a:rPr>
                <a:t>SÜT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4" name="Grup 103">
            <a:extLst>
              <a:ext uri="{FF2B5EF4-FFF2-40B4-BE49-F238E27FC236}">
                <a16:creationId xmlns:a16="http://schemas.microsoft.com/office/drawing/2014/main" id="{72DB0FB7-6B50-FD47-BD63-F0518C6676E2}"/>
              </a:ext>
            </a:extLst>
          </p:cNvPr>
          <p:cNvGrpSpPr/>
          <p:nvPr/>
        </p:nvGrpSpPr>
        <p:grpSpPr>
          <a:xfrm>
            <a:off x="4781970" y="3837854"/>
            <a:ext cx="596900" cy="635001"/>
            <a:chOff x="2732088" y="2473325"/>
            <a:chExt cx="596900" cy="635001"/>
          </a:xfrm>
        </p:grpSpPr>
        <p:sp>
          <p:nvSpPr>
            <p:cNvPr id="105" name="Freeform 22">
              <a:extLst>
                <a:ext uri="{FF2B5EF4-FFF2-40B4-BE49-F238E27FC236}">
                  <a16:creationId xmlns:a16="http://schemas.microsoft.com/office/drawing/2014/main" id="{EC2E4D9B-A72A-A445-A1DA-5CA6AE7A960F}"/>
                </a:ext>
              </a:extLst>
            </p:cNvPr>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Rectangle 33">
              <a:extLst>
                <a:ext uri="{FF2B5EF4-FFF2-40B4-BE49-F238E27FC236}">
                  <a16:creationId xmlns:a16="http://schemas.microsoft.com/office/drawing/2014/main" id="{E52C23C0-5C62-344C-9DC3-133796126433}"/>
                </a:ext>
              </a:extLst>
            </p:cNvPr>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Rectangle 34">
              <a:extLst>
                <a:ext uri="{FF2B5EF4-FFF2-40B4-BE49-F238E27FC236}">
                  <a16:creationId xmlns:a16="http://schemas.microsoft.com/office/drawing/2014/main" id="{68BC6A44-DEDC-9E4D-B4B7-83CEFF8559D9}"/>
                </a:ext>
              </a:extLst>
            </p:cNvPr>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up 107">
            <a:extLst>
              <a:ext uri="{FF2B5EF4-FFF2-40B4-BE49-F238E27FC236}">
                <a16:creationId xmlns:a16="http://schemas.microsoft.com/office/drawing/2014/main" id="{391F6D85-292A-F949-9A11-B0D15C9B02F8}"/>
              </a:ext>
            </a:extLst>
          </p:cNvPr>
          <p:cNvGrpSpPr/>
          <p:nvPr/>
        </p:nvGrpSpPr>
        <p:grpSpPr>
          <a:xfrm>
            <a:off x="4754982" y="2629767"/>
            <a:ext cx="1146175" cy="558800"/>
            <a:chOff x="2705100" y="1265238"/>
            <a:chExt cx="1146175" cy="558800"/>
          </a:xfrm>
        </p:grpSpPr>
        <p:sp>
          <p:nvSpPr>
            <p:cNvPr id="109" name="Freeform 16">
              <a:extLst>
                <a:ext uri="{FF2B5EF4-FFF2-40B4-BE49-F238E27FC236}">
                  <a16:creationId xmlns:a16="http://schemas.microsoft.com/office/drawing/2014/main" id="{C7B6D3B2-E943-4E44-829B-EB24A4EB36FD}"/>
                </a:ext>
              </a:extLst>
            </p:cNvPr>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17">
              <a:extLst>
                <a:ext uri="{FF2B5EF4-FFF2-40B4-BE49-F238E27FC236}">
                  <a16:creationId xmlns:a16="http://schemas.microsoft.com/office/drawing/2014/main" id="{D5CC95FF-11F3-C14E-89F6-9A6CF59A4C87}"/>
                </a:ext>
              </a:extLst>
            </p:cNvPr>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8">
              <a:extLst>
                <a:ext uri="{FF2B5EF4-FFF2-40B4-BE49-F238E27FC236}">
                  <a16:creationId xmlns:a16="http://schemas.microsoft.com/office/drawing/2014/main" id="{ABBE3A70-DB4F-BD4C-B4A2-B70167B28896}"/>
                </a:ext>
              </a:extLst>
            </p:cNvPr>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9">
              <a:extLst>
                <a:ext uri="{FF2B5EF4-FFF2-40B4-BE49-F238E27FC236}">
                  <a16:creationId xmlns:a16="http://schemas.microsoft.com/office/drawing/2014/main" id="{267721BD-BC13-CE4A-9183-91BAA307F835}"/>
                </a:ext>
              </a:extLst>
            </p:cNvPr>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35">
              <a:extLst>
                <a:ext uri="{FF2B5EF4-FFF2-40B4-BE49-F238E27FC236}">
                  <a16:creationId xmlns:a16="http://schemas.microsoft.com/office/drawing/2014/main" id="{11B6EFA5-661C-3948-A8C4-0DED025E03E3}"/>
                </a:ext>
              </a:extLst>
            </p:cNvPr>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SEBZE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4" name="Grup 113">
            <a:extLst>
              <a:ext uri="{FF2B5EF4-FFF2-40B4-BE49-F238E27FC236}">
                <a16:creationId xmlns:a16="http://schemas.microsoft.com/office/drawing/2014/main" id="{EE193A0D-5501-9D45-8280-C1421AE4E077}"/>
              </a:ext>
            </a:extLst>
          </p:cNvPr>
          <p:cNvGrpSpPr/>
          <p:nvPr/>
        </p:nvGrpSpPr>
        <p:grpSpPr>
          <a:xfrm>
            <a:off x="6532982" y="2921867"/>
            <a:ext cx="584200" cy="762000"/>
            <a:chOff x="4483100" y="1557338"/>
            <a:chExt cx="584200" cy="762000"/>
          </a:xfrm>
        </p:grpSpPr>
        <p:sp>
          <p:nvSpPr>
            <p:cNvPr id="115" name="Freeform 25">
              <a:extLst>
                <a:ext uri="{FF2B5EF4-FFF2-40B4-BE49-F238E27FC236}">
                  <a16:creationId xmlns:a16="http://schemas.microsoft.com/office/drawing/2014/main" id="{BA2A8398-91D8-C648-AA4B-3ED87B99F276}"/>
                </a:ext>
              </a:extLst>
            </p:cNvPr>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6">
              <a:extLst>
                <a:ext uri="{FF2B5EF4-FFF2-40B4-BE49-F238E27FC236}">
                  <a16:creationId xmlns:a16="http://schemas.microsoft.com/office/drawing/2014/main" id="{3F1E3538-1182-F441-B622-C766DDF6CF10}"/>
                </a:ext>
              </a:extLst>
            </p:cNvPr>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27">
              <a:extLst>
                <a:ext uri="{FF2B5EF4-FFF2-40B4-BE49-F238E27FC236}">
                  <a16:creationId xmlns:a16="http://schemas.microsoft.com/office/drawing/2014/main" id="{2AB146B8-DA38-9C48-B9F6-C2BD2AC71FD7}"/>
                </a:ext>
              </a:extLst>
            </p:cNvPr>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28">
              <a:extLst>
                <a:ext uri="{FF2B5EF4-FFF2-40B4-BE49-F238E27FC236}">
                  <a16:creationId xmlns:a16="http://schemas.microsoft.com/office/drawing/2014/main" id="{51C0BC05-45E0-BB41-A434-14317F61B5F8}"/>
                </a:ext>
              </a:extLst>
            </p:cNvPr>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29">
              <a:extLst>
                <a:ext uri="{FF2B5EF4-FFF2-40B4-BE49-F238E27FC236}">
                  <a16:creationId xmlns:a16="http://schemas.microsoft.com/office/drawing/2014/main" id="{42DC3C40-FCA4-BE42-A3DE-60BDAD421D34}"/>
                </a:ext>
              </a:extLst>
            </p:cNvPr>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36">
              <a:extLst>
                <a:ext uri="{FF2B5EF4-FFF2-40B4-BE49-F238E27FC236}">
                  <a16:creationId xmlns:a16="http://schemas.microsoft.com/office/drawing/2014/main" id="{9733C3A0-E92B-A641-AE9C-75D22E54820C}"/>
                </a:ext>
              </a:extLst>
            </p:cNvPr>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Rectangle 37">
              <a:extLst>
                <a:ext uri="{FF2B5EF4-FFF2-40B4-BE49-F238E27FC236}">
                  <a16:creationId xmlns:a16="http://schemas.microsoft.com/office/drawing/2014/main" id="{4EE56774-5C17-4247-BBFD-181A674E5B73}"/>
                </a:ext>
              </a:extLst>
            </p:cNvPr>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AHIL</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2" name="Dikdörtgen 121">
            <a:extLst>
              <a:ext uri="{FF2B5EF4-FFF2-40B4-BE49-F238E27FC236}">
                <a16:creationId xmlns:a16="http://schemas.microsoft.com/office/drawing/2014/main" id="{3752D22F-5B6E-4C4F-8FEA-36114D855ABE}"/>
              </a:ext>
            </a:extLst>
          </p:cNvPr>
          <p:cNvSpPr/>
          <p:nvPr/>
        </p:nvSpPr>
        <p:spPr>
          <a:xfrm>
            <a:off x="2185313" y="2241594"/>
            <a:ext cx="22715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Meyve ve Sebze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Her çeşit meyve ve sebze</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23" name="Dikdörtgen 122">
            <a:extLst>
              <a:ext uri="{FF2B5EF4-FFF2-40B4-BE49-F238E27FC236}">
                <a16:creationId xmlns:a16="http://schemas.microsoft.com/office/drawing/2014/main" id="{5A630A1A-EC17-C74B-A283-FA4EC269B666}"/>
              </a:ext>
            </a:extLst>
          </p:cNvPr>
          <p:cNvSpPr/>
          <p:nvPr/>
        </p:nvSpPr>
        <p:spPr>
          <a:xfrm>
            <a:off x="2082304" y="4026953"/>
            <a:ext cx="279583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Et, Yumurta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Kuru Bakliyatlar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Dana, kuzu, tavuk, hindi,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av etleri, balıklar, yumurta,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kuru baklagiller, fındık, fıstık</a:t>
            </a:r>
            <a:r>
              <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rPr>
              <a:t> vb.</a:t>
            </a:r>
          </a:p>
        </p:txBody>
      </p:sp>
      <p:sp>
        <p:nvSpPr>
          <p:cNvPr id="124" name="Dikdörtgen 123">
            <a:extLst>
              <a:ext uri="{FF2B5EF4-FFF2-40B4-BE49-F238E27FC236}">
                <a16:creationId xmlns:a16="http://schemas.microsoft.com/office/drawing/2014/main" id="{8BBD12D6-1F99-6348-AA6E-C3B84715FAFC}"/>
              </a:ext>
            </a:extLst>
          </p:cNvPr>
          <p:cNvSpPr/>
          <p:nvPr/>
        </p:nvSpPr>
        <p:spPr>
          <a:xfrm>
            <a:off x="7533107" y="2409799"/>
            <a:ext cx="342003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Ekmek ve Tahıl Grubu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Buğday, pirinç, mısır, çavdar, yulaf gibi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tahıllardan üretilen un, bulgur, nişasta,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ekmek, makarna, şehriye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25" name="Dikdörtgen 124">
            <a:extLst>
              <a:ext uri="{FF2B5EF4-FFF2-40B4-BE49-F238E27FC236}">
                <a16:creationId xmlns:a16="http://schemas.microsoft.com/office/drawing/2014/main" id="{A8D7DAF6-0FE3-3349-99E8-D94A8C138615}"/>
              </a:ext>
            </a:extLst>
          </p:cNvPr>
          <p:cNvSpPr/>
          <p:nvPr/>
        </p:nvSpPr>
        <p:spPr>
          <a:xfrm>
            <a:off x="7252121" y="4783296"/>
            <a:ext cx="220271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Süt ve süt ürünleri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Süt ve sütten üretilen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peynir, yoğurt, tereyağı,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dondurma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29" name="Rectangle 13">
            <a:extLst>
              <a:ext uri="{FF2B5EF4-FFF2-40B4-BE49-F238E27FC236}">
                <a16:creationId xmlns:a16="http://schemas.microsoft.com/office/drawing/2014/main" id="{F6309854-D101-BA4A-B4CA-DBE51192E1B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30" name="Metin kutusu 129">
            <a:extLst>
              <a:ext uri="{FF2B5EF4-FFF2-40B4-BE49-F238E27FC236}">
                <a16:creationId xmlns:a16="http://schemas.microsoft.com/office/drawing/2014/main" id="{7F168934-83DD-3C47-A73E-C661E56392CC}"/>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3836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
                                        <p:tgtEl>
                                          <p:spTgt spid="62"/>
                                        </p:tgtEl>
                                      </p:cBhvr>
                                    </p:animEffect>
                                  </p:childTnLst>
                                </p:cTn>
                              </p:par>
                            </p:childTnLst>
                          </p:cTn>
                        </p:par>
                        <p:par>
                          <p:cTn id="21" fill="hold">
                            <p:stCondLst>
                              <p:cond delay="850"/>
                            </p:stCondLst>
                            <p:childTnLst>
                              <p:par>
                                <p:cTn id="22" presetID="10" presetClass="entr" presetSubtype="0"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
                                        <p:tgtEl>
                                          <p:spTgt spid="66"/>
                                        </p:tgtEl>
                                      </p:cBhvr>
                                    </p:animEffect>
                                  </p:childTnLst>
                                </p:cTn>
                              </p:par>
                            </p:childTnLst>
                          </p:cTn>
                        </p:par>
                        <p:par>
                          <p:cTn id="25" fill="hold">
                            <p:stCondLst>
                              <p:cond delay="950"/>
                            </p:stCondLst>
                            <p:childTnLst>
                              <p:par>
                                <p:cTn id="26" presetID="10" presetClass="entr" presetSubtype="0" fill="hold" nodeType="after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100"/>
                                        <p:tgtEl>
                                          <p:spTgt spid="72"/>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200"/>
                            </p:stCondLst>
                            <p:childTnLst>
                              <p:par>
                                <p:cTn id="33" presetID="22" presetClass="entr" presetSubtype="4" fill="hold" grpId="0" nodeType="after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250"/>
                                        <p:tgtEl>
                                          <p:spTgt spid="89"/>
                                        </p:tgtEl>
                                      </p:cBhvr>
                                    </p:animEffect>
                                  </p:childTnLst>
                                </p:cTn>
                              </p:par>
                            </p:childTnLst>
                          </p:cTn>
                        </p:par>
                        <p:par>
                          <p:cTn id="36" fill="hold">
                            <p:stCondLst>
                              <p:cond delay="1450"/>
                            </p:stCondLst>
                            <p:childTnLst>
                              <p:par>
                                <p:cTn id="37" presetID="53" presetClass="entr" presetSubtype="16" fill="hold" nodeType="after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p:cTn id="39" dur="100" fill="hold"/>
                                        <p:tgtEl>
                                          <p:spTgt spid="93"/>
                                        </p:tgtEl>
                                        <p:attrNameLst>
                                          <p:attrName>ppt_w</p:attrName>
                                        </p:attrNameLst>
                                      </p:cBhvr>
                                      <p:tavLst>
                                        <p:tav tm="0">
                                          <p:val>
                                            <p:fltVal val="0"/>
                                          </p:val>
                                        </p:tav>
                                        <p:tav tm="100000">
                                          <p:val>
                                            <p:strVal val="#ppt_w"/>
                                          </p:val>
                                        </p:tav>
                                      </p:tavLst>
                                    </p:anim>
                                    <p:anim calcmode="lin" valueType="num">
                                      <p:cBhvr>
                                        <p:cTn id="40" dur="100" fill="hold"/>
                                        <p:tgtEl>
                                          <p:spTgt spid="93"/>
                                        </p:tgtEl>
                                        <p:attrNameLst>
                                          <p:attrName>ppt_h</p:attrName>
                                        </p:attrNameLst>
                                      </p:cBhvr>
                                      <p:tavLst>
                                        <p:tav tm="0">
                                          <p:val>
                                            <p:fltVal val="0"/>
                                          </p:val>
                                        </p:tav>
                                        <p:tav tm="100000">
                                          <p:val>
                                            <p:strVal val="#ppt_h"/>
                                          </p:val>
                                        </p:tav>
                                      </p:tavLst>
                                    </p:anim>
                                    <p:animEffect transition="in" filter="fade">
                                      <p:cBhvr>
                                        <p:cTn id="41" dur="100"/>
                                        <p:tgtEl>
                                          <p:spTgt spid="93"/>
                                        </p:tgtEl>
                                      </p:cBhvr>
                                    </p:animEffect>
                                  </p:childTnLst>
                                </p:cTn>
                              </p:par>
                            </p:childTnLst>
                          </p:cTn>
                        </p:par>
                        <p:par>
                          <p:cTn id="42" fill="hold">
                            <p:stCondLst>
                              <p:cond delay="1550"/>
                            </p:stCondLst>
                            <p:childTnLst>
                              <p:par>
                                <p:cTn id="43" presetID="53" presetClass="entr" presetSubtype="16"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 calcmode="lin" valueType="num">
                                      <p:cBhvr>
                                        <p:cTn id="45" dur="100" fill="hold"/>
                                        <p:tgtEl>
                                          <p:spTgt spid="90"/>
                                        </p:tgtEl>
                                        <p:attrNameLst>
                                          <p:attrName>ppt_w</p:attrName>
                                        </p:attrNameLst>
                                      </p:cBhvr>
                                      <p:tavLst>
                                        <p:tav tm="0">
                                          <p:val>
                                            <p:fltVal val="0"/>
                                          </p:val>
                                        </p:tav>
                                        <p:tav tm="100000">
                                          <p:val>
                                            <p:strVal val="#ppt_w"/>
                                          </p:val>
                                        </p:tav>
                                      </p:tavLst>
                                    </p:anim>
                                    <p:anim calcmode="lin" valueType="num">
                                      <p:cBhvr>
                                        <p:cTn id="46" dur="100" fill="hold"/>
                                        <p:tgtEl>
                                          <p:spTgt spid="90"/>
                                        </p:tgtEl>
                                        <p:attrNameLst>
                                          <p:attrName>ppt_h</p:attrName>
                                        </p:attrNameLst>
                                      </p:cBhvr>
                                      <p:tavLst>
                                        <p:tav tm="0">
                                          <p:val>
                                            <p:fltVal val="0"/>
                                          </p:val>
                                        </p:tav>
                                        <p:tav tm="100000">
                                          <p:val>
                                            <p:strVal val="#ppt_h"/>
                                          </p:val>
                                        </p:tav>
                                      </p:tavLst>
                                    </p:anim>
                                    <p:animEffect transition="in" filter="fade">
                                      <p:cBhvr>
                                        <p:cTn id="47" dur="100"/>
                                        <p:tgtEl>
                                          <p:spTgt spid="90"/>
                                        </p:tgtEl>
                                      </p:cBhvr>
                                    </p:animEffect>
                                  </p:childTnLst>
                                </p:cTn>
                              </p:par>
                            </p:childTnLst>
                          </p:cTn>
                        </p:par>
                        <p:par>
                          <p:cTn id="48" fill="hold">
                            <p:stCondLst>
                              <p:cond delay="1650"/>
                            </p:stCondLst>
                            <p:childTnLst>
                              <p:par>
                                <p:cTn id="49" presetID="53" presetClass="entr" presetSubtype="16"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 calcmode="lin" valueType="num">
                                      <p:cBhvr>
                                        <p:cTn id="51" dur="100" fill="hold"/>
                                        <p:tgtEl>
                                          <p:spTgt spid="96"/>
                                        </p:tgtEl>
                                        <p:attrNameLst>
                                          <p:attrName>ppt_w</p:attrName>
                                        </p:attrNameLst>
                                      </p:cBhvr>
                                      <p:tavLst>
                                        <p:tav tm="0">
                                          <p:val>
                                            <p:fltVal val="0"/>
                                          </p:val>
                                        </p:tav>
                                        <p:tav tm="100000">
                                          <p:val>
                                            <p:strVal val="#ppt_w"/>
                                          </p:val>
                                        </p:tav>
                                      </p:tavLst>
                                    </p:anim>
                                    <p:anim calcmode="lin" valueType="num">
                                      <p:cBhvr>
                                        <p:cTn id="52" dur="100" fill="hold"/>
                                        <p:tgtEl>
                                          <p:spTgt spid="96"/>
                                        </p:tgtEl>
                                        <p:attrNameLst>
                                          <p:attrName>ppt_h</p:attrName>
                                        </p:attrNameLst>
                                      </p:cBhvr>
                                      <p:tavLst>
                                        <p:tav tm="0">
                                          <p:val>
                                            <p:fltVal val="0"/>
                                          </p:val>
                                        </p:tav>
                                        <p:tav tm="100000">
                                          <p:val>
                                            <p:strVal val="#ppt_h"/>
                                          </p:val>
                                        </p:tav>
                                      </p:tavLst>
                                    </p:anim>
                                    <p:animEffect transition="in" filter="fade">
                                      <p:cBhvr>
                                        <p:cTn id="53" dur="100"/>
                                        <p:tgtEl>
                                          <p:spTgt spid="96"/>
                                        </p:tgtEl>
                                      </p:cBhvr>
                                    </p:animEffect>
                                  </p:childTnLst>
                                </p:cTn>
                              </p:par>
                            </p:childTnLst>
                          </p:cTn>
                        </p:par>
                        <p:par>
                          <p:cTn id="54" fill="hold">
                            <p:stCondLst>
                              <p:cond delay="1750"/>
                            </p:stCondLst>
                            <p:childTnLst>
                              <p:par>
                                <p:cTn id="55" presetID="10" presetClass="entr" presetSubtype="0" fill="hold"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100"/>
                                        <p:tgtEl>
                                          <p:spTgt spid="99"/>
                                        </p:tgtEl>
                                      </p:cBhvr>
                                    </p:animEffect>
                                  </p:childTnLst>
                                </p:cTn>
                              </p:par>
                            </p:childTnLst>
                          </p:cTn>
                        </p:par>
                        <p:par>
                          <p:cTn id="58" fill="hold">
                            <p:stCondLst>
                              <p:cond delay="1850"/>
                            </p:stCondLst>
                            <p:childTnLst>
                              <p:par>
                                <p:cTn id="59" presetID="10" presetClass="entr" presetSubtype="0" fill="hold"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fade">
                                      <p:cBhvr>
                                        <p:cTn id="61" dur="100"/>
                                        <p:tgtEl>
                                          <p:spTgt spid="104"/>
                                        </p:tgtEl>
                                      </p:cBhvr>
                                    </p:animEffect>
                                  </p:childTnLst>
                                </p:cTn>
                              </p:par>
                            </p:childTnLst>
                          </p:cTn>
                        </p:par>
                        <p:par>
                          <p:cTn id="62" fill="hold">
                            <p:stCondLst>
                              <p:cond delay="1950"/>
                            </p:stCondLst>
                            <p:childTnLst>
                              <p:par>
                                <p:cTn id="63" presetID="10" presetClass="entr" presetSubtype="0" fill="hold" nodeType="after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fade">
                                      <p:cBhvr>
                                        <p:cTn id="65" dur="100"/>
                                        <p:tgtEl>
                                          <p:spTgt spid="108"/>
                                        </p:tgtEl>
                                      </p:cBhvr>
                                    </p:animEffect>
                                  </p:childTnLst>
                                </p:cTn>
                              </p:par>
                            </p:childTnLst>
                          </p:cTn>
                        </p:par>
                        <p:par>
                          <p:cTn id="66" fill="hold">
                            <p:stCondLst>
                              <p:cond delay="2050"/>
                            </p:stCondLst>
                            <p:childTnLst>
                              <p:par>
                                <p:cTn id="67" presetID="10" presetClass="entr" presetSubtype="0" fill="hold"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100"/>
                                        <p:tgtEl>
                                          <p:spTgt spid="114"/>
                                        </p:tgtEl>
                                      </p:cBhvr>
                                    </p:animEffect>
                                  </p:childTnLst>
                                </p:cTn>
                              </p:par>
                            </p:childTnLst>
                          </p:cTn>
                        </p:par>
                        <p:par>
                          <p:cTn id="70" fill="hold">
                            <p:stCondLst>
                              <p:cond delay="2150"/>
                            </p:stCondLst>
                            <p:childTnLst>
                              <p:par>
                                <p:cTn id="71" presetID="10" presetClass="entr" presetSubtype="0" fill="hold" grpId="0" nodeType="afterEffect">
                                  <p:stCondLst>
                                    <p:cond delay="0"/>
                                  </p:stCondLst>
                                  <p:childTnLst>
                                    <p:set>
                                      <p:cBhvr>
                                        <p:cTn id="72" dur="1" fill="hold">
                                          <p:stCondLst>
                                            <p:cond delay="0"/>
                                          </p:stCondLst>
                                        </p:cTn>
                                        <p:tgtEl>
                                          <p:spTgt spid="122"/>
                                        </p:tgtEl>
                                        <p:attrNameLst>
                                          <p:attrName>style.visibility</p:attrName>
                                        </p:attrNameLst>
                                      </p:cBhvr>
                                      <p:to>
                                        <p:strVal val="visible"/>
                                      </p:to>
                                    </p:set>
                                    <p:animEffect transition="in" filter="fade">
                                      <p:cBhvr>
                                        <p:cTn id="73" dur="250"/>
                                        <p:tgtEl>
                                          <p:spTgt spid="122"/>
                                        </p:tgtEl>
                                      </p:cBhvr>
                                    </p:animEffect>
                                  </p:childTnLst>
                                </p:cTn>
                              </p:par>
                            </p:childTnLst>
                          </p:cTn>
                        </p:par>
                        <p:par>
                          <p:cTn id="74" fill="hold">
                            <p:stCondLst>
                              <p:cond delay="2400"/>
                            </p:stCondLst>
                            <p:childTnLst>
                              <p:par>
                                <p:cTn id="75" presetID="10" presetClass="entr" presetSubtype="0" fill="hold" grpId="0" nodeType="afterEffect">
                                  <p:stCondLst>
                                    <p:cond delay="0"/>
                                  </p:stCondLst>
                                  <p:childTnLst>
                                    <p:set>
                                      <p:cBhvr>
                                        <p:cTn id="76" dur="1" fill="hold">
                                          <p:stCondLst>
                                            <p:cond delay="0"/>
                                          </p:stCondLst>
                                        </p:cTn>
                                        <p:tgtEl>
                                          <p:spTgt spid="124"/>
                                        </p:tgtEl>
                                        <p:attrNameLst>
                                          <p:attrName>style.visibility</p:attrName>
                                        </p:attrNameLst>
                                      </p:cBhvr>
                                      <p:to>
                                        <p:strVal val="visible"/>
                                      </p:to>
                                    </p:set>
                                    <p:animEffect transition="in" filter="fade">
                                      <p:cBhvr>
                                        <p:cTn id="77" dur="250"/>
                                        <p:tgtEl>
                                          <p:spTgt spid="124"/>
                                        </p:tgtEl>
                                      </p:cBhvr>
                                    </p:animEffect>
                                  </p:childTnLst>
                                </p:cTn>
                              </p:par>
                            </p:childTnLst>
                          </p:cTn>
                        </p:par>
                        <p:par>
                          <p:cTn id="78" fill="hold">
                            <p:stCondLst>
                              <p:cond delay="2650"/>
                            </p:stCondLst>
                            <p:childTnLst>
                              <p:par>
                                <p:cTn id="79" presetID="10" presetClass="entr" presetSubtype="0" fill="hold" grpId="0" nodeType="afterEffect">
                                  <p:stCondLst>
                                    <p:cond delay="0"/>
                                  </p:stCondLst>
                                  <p:childTnLst>
                                    <p:set>
                                      <p:cBhvr>
                                        <p:cTn id="80" dur="1" fill="hold">
                                          <p:stCondLst>
                                            <p:cond delay="0"/>
                                          </p:stCondLst>
                                        </p:cTn>
                                        <p:tgtEl>
                                          <p:spTgt spid="125"/>
                                        </p:tgtEl>
                                        <p:attrNameLst>
                                          <p:attrName>style.visibility</p:attrName>
                                        </p:attrNameLst>
                                      </p:cBhvr>
                                      <p:to>
                                        <p:strVal val="visible"/>
                                      </p:to>
                                    </p:set>
                                    <p:animEffect transition="in" filter="fade">
                                      <p:cBhvr>
                                        <p:cTn id="81" dur="250"/>
                                        <p:tgtEl>
                                          <p:spTgt spid="125"/>
                                        </p:tgtEl>
                                      </p:cBhvr>
                                    </p:animEffect>
                                  </p:childTnLst>
                                </p:cTn>
                              </p:par>
                            </p:childTnLst>
                          </p:cTn>
                        </p:par>
                        <p:par>
                          <p:cTn id="82" fill="hold">
                            <p:stCondLst>
                              <p:cond delay="2900"/>
                            </p:stCondLst>
                            <p:childTnLst>
                              <p:par>
                                <p:cTn id="83" presetID="10" presetClass="entr" presetSubtype="0" fill="hold" grpId="0" nodeType="after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fade">
                                      <p:cBhvr>
                                        <p:cTn id="85" dur="250"/>
                                        <p:tgtEl>
                                          <p:spTgt spid="123"/>
                                        </p:tgtEl>
                                      </p:cBhvr>
                                    </p:animEffect>
                                  </p:childTnLst>
                                </p:cTn>
                              </p:par>
                              <p:par>
                                <p:cTn id="86" presetID="53" presetClass="entr" presetSubtype="16" fill="hold" nodeType="withEffect">
                                  <p:stCondLst>
                                    <p:cond delay="0"/>
                                  </p:stCondLst>
                                  <p:childTnLst>
                                    <p:set>
                                      <p:cBhvr>
                                        <p:cTn id="87" dur="1" fill="hold">
                                          <p:stCondLst>
                                            <p:cond delay="0"/>
                                          </p:stCondLst>
                                        </p:cTn>
                                        <p:tgtEl>
                                          <p:spTgt spid="126"/>
                                        </p:tgtEl>
                                        <p:attrNameLst>
                                          <p:attrName>style.visibility</p:attrName>
                                        </p:attrNameLst>
                                      </p:cBhvr>
                                      <p:to>
                                        <p:strVal val="visible"/>
                                      </p:to>
                                    </p:set>
                                    <p:anim calcmode="lin" valueType="num">
                                      <p:cBhvr>
                                        <p:cTn id="88" dur="100" fill="hold"/>
                                        <p:tgtEl>
                                          <p:spTgt spid="126"/>
                                        </p:tgtEl>
                                        <p:attrNameLst>
                                          <p:attrName>ppt_w</p:attrName>
                                        </p:attrNameLst>
                                      </p:cBhvr>
                                      <p:tavLst>
                                        <p:tav tm="0">
                                          <p:val>
                                            <p:fltVal val="0"/>
                                          </p:val>
                                        </p:tav>
                                        <p:tav tm="100000">
                                          <p:val>
                                            <p:strVal val="#ppt_w"/>
                                          </p:val>
                                        </p:tav>
                                      </p:tavLst>
                                    </p:anim>
                                    <p:anim calcmode="lin" valueType="num">
                                      <p:cBhvr>
                                        <p:cTn id="89" dur="100" fill="hold"/>
                                        <p:tgtEl>
                                          <p:spTgt spid="126"/>
                                        </p:tgtEl>
                                        <p:attrNameLst>
                                          <p:attrName>ppt_h</p:attrName>
                                        </p:attrNameLst>
                                      </p:cBhvr>
                                      <p:tavLst>
                                        <p:tav tm="0">
                                          <p:val>
                                            <p:fltVal val="0"/>
                                          </p:val>
                                        </p:tav>
                                        <p:tav tm="100000">
                                          <p:val>
                                            <p:strVal val="#ppt_h"/>
                                          </p:val>
                                        </p:tav>
                                      </p:tavLst>
                                    </p:anim>
                                    <p:animEffect transition="in" filter="fade">
                                      <p:cBhvr>
                                        <p:cTn id="90" dur="1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p:bldP spid="89" grpId="0" animBg="1"/>
      <p:bldP spid="122" grpId="0"/>
      <p:bldP spid="123" grpId="0"/>
      <p:bldP spid="124" grpId="0"/>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7367338" cy="830997"/>
          </a:xfrm>
          <a:prstGeom prst="rect">
            <a:avLst/>
          </a:prstGeom>
          <a:noFill/>
        </p:spPr>
        <p:txBody>
          <a:bodyPr wrap="none" rtlCol="0">
            <a:spAutoFit/>
          </a:bodyPr>
          <a:lstStyle/>
          <a:p>
            <a:r>
              <a:rPr lang="tr-TR" sz="4800" b="1" dirty="0"/>
              <a:t>Hangi Besin, Hangi Yaprağa?</a:t>
            </a:r>
          </a:p>
        </p:txBody>
      </p:sp>
      <p:sp>
        <p:nvSpPr>
          <p:cNvPr id="11" name="Dikdörtgen 10"/>
          <p:cNvSpPr/>
          <p:nvPr/>
        </p:nvSpPr>
        <p:spPr>
          <a:xfrm>
            <a:off x="419374" y="1174006"/>
            <a:ext cx="6638750" cy="507831"/>
          </a:xfrm>
          <a:prstGeom prst="rect">
            <a:avLst/>
          </a:prstGeom>
        </p:spPr>
        <p:txBody>
          <a:bodyPr wrap="square">
            <a:spAutoFit/>
          </a:bodyPr>
          <a:lstStyle/>
          <a:p>
            <a:pPr>
              <a:lnSpc>
                <a:spcPct val="150000"/>
              </a:lnSpc>
            </a:pPr>
            <a:r>
              <a:rPr lang="tr-TR" dirty="0">
                <a:solidFill>
                  <a:srgbClr val="231F20"/>
                </a:solidFill>
              </a:rPr>
              <a:t>Aşağıdaki gıdalar, dört yapraklı  yoncanın hangi  yaprağına  gelmeli?</a:t>
            </a:r>
          </a:p>
        </p:txBody>
      </p:sp>
      <p:grpSp>
        <p:nvGrpSpPr>
          <p:cNvPr id="12" name="Grup 11"/>
          <p:cNvGrpSpPr/>
          <p:nvPr/>
        </p:nvGrpSpPr>
        <p:grpSpPr>
          <a:xfrm>
            <a:off x="5627437" y="3843556"/>
            <a:ext cx="1951038" cy="1808163"/>
            <a:chOff x="3365500" y="2435225"/>
            <a:chExt cx="1951038" cy="1808163"/>
          </a:xfrm>
        </p:grpSpPr>
        <p:sp>
          <p:nvSpPr>
            <p:cNvPr id="14"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7" name="Grup 16"/>
          <p:cNvGrpSpPr/>
          <p:nvPr/>
        </p:nvGrpSpPr>
        <p:grpSpPr>
          <a:xfrm>
            <a:off x="4695575" y="1956019"/>
            <a:ext cx="1954213" cy="1795463"/>
            <a:chOff x="2433638" y="547688"/>
            <a:chExt cx="1954213" cy="1795463"/>
          </a:xfrm>
        </p:grpSpPr>
        <p:sp>
          <p:nvSpPr>
            <p:cNvPr id="1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 name="Grup 19"/>
          <p:cNvGrpSpPr/>
          <p:nvPr/>
        </p:nvGrpSpPr>
        <p:grpSpPr>
          <a:xfrm>
            <a:off x="4308225" y="3272056"/>
            <a:ext cx="1795463" cy="1962150"/>
            <a:chOff x="2046288" y="1863725"/>
            <a:chExt cx="1795463" cy="1962150"/>
          </a:xfrm>
        </p:grpSpPr>
        <p:sp>
          <p:nvSpPr>
            <p:cNvPr id="2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3" name="Grup 22"/>
          <p:cNvGrpSpPr/>
          <p:nvPr/>
        </p:nvGrpSpPr>
        <p:grpSpPr>
          <a:xfrm>
            <a:off x="6164012" y="2371944"/>
            <a:ext cx="1787810" cy="1947863"/>
            <a:chOff x="3902075" y="963613"/>
            <a:chExt cx="1787810" cy="1947863"/>
          </a:xfrm>
        </p:grpSpPr>
        <p:sp>
          <p:nvSpPr>
            <p:cNvPr id="2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7" name="Grup 26"/>
          <p:cNvGrpSpPr/>
          <p:nvPr/>
        </p:nvGrpSpPr>
        <p:grpSpPr>
          <a:xfrm>
            <a:off x="6265612" y="4299169"/>
            <a:ext cx="883869" cy="685800"/>
            <a:chOff x="4003675" y="2890838"/>
            <a:chExt cx="883869" cy="685800"/>
          </a:xfrm>
        </p:grpSpPr>
        <p:sp>
          <p:nvSpPr>
            <p:cNvPr id="2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32" name="Grup 31"/>
          <p:cNvGrpSpPr/>
          <p:nvPr/>
        </p:nvGrpSpPr>
        <p:grpSpPr>
          <a:xfrm>
            <a:off x="4994025" y="3881656"/>
            <a:ext cx="596900" cy="635001"/>
            <a:chOff x="2732088" y="2473325"/>
            <a:chExt cx="596900" cy="635001"/>
          </a:xfrm>
        </p:grpSpPr>
        <p:sp>
          <p:nvSpPr>
            <p:cNvPr id="3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3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36" name="Grup 35"/>
          <p:cNvGrpSpPr/>
          <p:nvPr/>
        </p:nvGrpSpPr>
        <p:grpSpPr>
          <a:xfrm>
            <a:off x="4967037" y="2673569"/>
            <a:ext cx="1146175" cy="558800"/>
            <a:chOff x="2705100" y="1265238"/>
            <a:chExt cx="1146175" cy="558800"/>
          </a:xfrm>
        </p:grpSpPr>
        <p:sp>
          <p:nvSpPr>
            <p:cNvPr id="3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42" name="Grup 41"/>
          <p:cNvGrpSpPr/>
          <p:nvPr/>
        </p:nvGrpSpPr>
        <p:grpSpPr>
          <a:xfrm>
            <a:off x="6745037" y="2965669"/>
            <a:ext cx="584200" cy="762000"/>
            <a:chOff x="4483100" y="1557338"/>
            <a:chExt cx="584200" cy="762000"/>
          </a:xfrm>
        </p:grpSpPr>
        <p:sp>
          <p:nvSpPr>
            <p:cNvPr id="4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4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50" name="Metin kutusu 49"/>
          <p:cNvSpPr txBox="1"/>
          <p:nvPr/>
        </p:nvSpPr>
        <p:spPr>
          <a:xfrm>
            <a:off x="2880827" y="1995207"/>
            <a:ext cx="942887" cy="400110"/>
          </a:xfrm>
          <a:prstGeom prst="rect">
            <a:avLst/>
          </a:prstGeom>
          <a:noFill/>
        </p:spPr>
        <p:txBody>
          <a:bodyPr wrap="none" rtlCol="0">
            <a:spAutoFit/>
          </a:bodyPr>
          <a:lstStyle/>
          <a:p>
            <a:r>
              <a:rPr lang="tr-TR" sz="2000" b="1" dirty="0">
                <a:solidFill>
                  <a:srgbClr val="231F20"/>
                </a:solidFill>
              </a:rPr>
              <a:t>ananas</a:t>
            </a:r>
          </a:p>
        </p:txBody>
      </p:sp>
      <p:sp>
        <p:nvSpPr>
          <p:cNvPr id="51" name="Dikdörtgen 50"/>
          <p:cNvSpPr/>
          <p:nvPr/>
        </p:nvSpPr>
        <p:spPr>
          <a:xfrm>
            <a:off x="1132540" y="2397700"/>
            <a:ext cx="812595" cy="400110"/>
          </a:xfrm>
          <a:prstGeom prst="rect">
            <a:avLst/>
          </a:prstGeom>
        </p:spPr>
        <p:txBody>
          <a:bodyPr wrap="none">
            <a:spAutoFit/>
          </a:bodyPr>
          <a:lstStyle/>
          <a:p>
            <a:r>
              <a:rPr lang="tr-TR" sz="2000" b="1" dirty="0">
                <a:solidFill>
                  <a:srgbClr val="231F20"/>
                </a:solidFill>
              </a:rPr>
              <a:t>havuç</a:t>
            </a:r>
          </a:p>
        </p:txBody>
      </p:sp>
      <p:sp>
        <p:nvSpPr>
          <p:cNvPr id="52" name="Dikdörtgen 51"/>
          <p:cNvSpPr/>
          <p:nvPr/>
        </p:nvSpPr>
        <p:spPr>
          <a:xfrm>
            <a:off x="2537827" y="3020558"/>
            <a:ext cx="822661" cy="400110"/>
          </a:xfrm>
          <a:prstGeom prst="rect">
            <a:avLst/>
          </a:prstGeom>
        </p:spPr>
        <p:txBody>
          <a:bodyPr wrap="none">
            <a:spAutoFit/>
          </a:bodyPr>
          <a:lstStyle/>
          <a:p>
            <a:r>
              <a:rPr lang="tr-TR" sz="2000" b="1" dirty="0">
                <a:solidFill>
                  <a:srgbClr val="231F20"/>
                </a:solidFill>
              </a:rPr>
              <a:t>hamsi</a:t>
            </a:r>
          </a:p>
        </p:txBody>
      </p:sp>
      <p:sp>
        <p:nvSpPr>
          <p:cNvPr id="53" name="Dikdörtgen 52"/>
          <p:cNvSpPr/>
          <p:nvPr/>
        </p:nvSpPr>
        <p:spPr>
          <a:xfrm>
            <a:off x="759838" y="3356477"/>
            <a:ext cx="784189" cy="400110"/>
          </a:xfrm>
          <a:prstGeom prst="rect">
            <a:avLst/>
          </a:prstGeom>
        </p:spPr>
        <p:txBody>
          <a:bodyPr wrap="none">
            <a:spAutoFit/>
          </a:bodyPr>
          <a:lstStyle/>
          <a:p>
            <a:r>
              <a:rPr lang="tr-TR" sz="2000" b="1" dirty="0">
                <a:solidFill>
                  <a:srgbClr val="231F20"/>
                </a:solidFill>
              </a:rPr>
              <a:t>pirinç</a:t>
            </a:r>
          </a:p>
        </p:txBody>
      </p:sp>
      <p:sp>
        <p:nvSpPr>
          <p:cNvPr id="54" name="Dikdörtgen 53"/>
          <p:cNvSpPr/>
          <p:nvPr/>
        </p:nvSpPr>
        <p:spPr>
          <a:xfrm>
            <a:off x="2302245" y="3997484"/>
            <a:ext cx="712054" cy="400110"/>
          </a:xfrm>
          <a:prstGeom prst="rect">
            <a:avLst/>
          </a:prstGeom>
        </p:spPr>
        <p:txBody>
          <a:bodyPr wrap="none">
            <a:spAutoFit/>
          </a:bodyPr>
          <a:lstStyle/>
          <a:p>
            <a:r>
              <a:rPr lang="tr-TR" sz="2000" b="1" dirty="0">
                <a:solidFill>
                  <a:srgbClr val="231F20"/>
                </a:solidFill>
              </a:rPr>
              <a:t>elma</a:t>
            </a:r>
          </a:p>
        </p:txBody>
      </p:sp>
      <p:sp>
        <p:nvSpPr>
          <p:cNvPr id="55" name="Dikdörtgen 54"/>
          <p:cNvSpPr/>
          <p:nvPr/>
        </p:nvSpPr>
        <p:spPr>
          <a:xfrm>
            <a:off x="1181588" y="4546303"/>
            <a:ext cx="728084" cy="369332"/>
          </a:xfrm>
          <a:prstGeom prst="rect">
            <a:avLst/>
          </a:prstGeom>
        </p:spPr>
        <p:txBody>
          <a:bodyPr wrap="none">
            <a:spAutoFit/>
          </a:bodyPr>
          <a:lstStyle/>
          <a:p>
            <a:r>
              <a:rPr lang="tr-TR" b="1" dirty="0">
                <a:solidFill>
                  <a:srgbClr val="231F20"/>
                </a:solidFill>
              </a:rPr>
              <a:t>fındık</a:t>
            </a:r>
          </a:p>
        </p:txBody>
      </p:sp>
      <p:sp>
        <p:nvSpPr>
          <p:cNvPr id="56" name="Dikdörtgen 55"/>
          <p:cNvSpPr/>
          <p:nvPr/>
        </p:nvSpPr>
        <p:spPr>
          <a:xfrm>
            <a:off x="2730095" y="4877429"/>
            <a:ext cx="1073499" cy="400110"/>
          </a:xfrm>
          <a:prstGeom prst="rect">
            <a:avLst/>
          </a:prstGeom>
        </p:spPr>
        <p:txBody>
          <a:bodyPr wrap="none">
            <a:spAutoFit/>
          </a:bodyPr>
          <a:lstStyle/>
          <a:p>
            <a:r>
              <a:rPr lang="tr-TR" sz="2000" b="1" dirty="0">
                <a:solidFill>
                  <a:srgbClr val="231F20"/>
                </a:solidFill>
              </a:rPr>
              <a:t>portakal</a:t>
            </a:r>
          </a:p>
        </p:txBody>
      </p:sp>
      <p:sp>
        <p:nvSpPr>
          <p:cNvPr id="57" name="Metin kutusu 56"/>
          <p:cNvSpPr txBox="1"/>
          <p:nvPr/>
        </p:nvSpPr>
        <p:spPr>
          <a:xfrm>
            <a:off x="8271212" y="1928142"/>
            <a:ext cx="776431" cy="400110"/>
          </a:xfrm>
          <a:prstGeom prst="rect">
            <a:avLst/>
          </a:prstGeom>
          <a:noFill/>
        </p:spPr>
        <p:txBody>
          <a:bodyPr wrap="none" rtlCol="0">
            <a:spAutoFit/>
          </a:bodyPr>
          <a:lstStyle/>
          <a:p>
            <a:r>
              <a:rPr lang="tr-TR" sz="2000" b="1" dirty="0">
                <a:solidFill>
                  <a:srgbClr val="231F20"/>
                </a:solidFill>
              </a:rPr>
              <a:t>tavuk</a:t>
            </a:r>
          </a:p>
        </p:txBody>
      </p:sp>
      <p:sp>
        <p:nvSpPr>
          <p:cNvPr id="58" name="Dikdörtgen 57"/>
          <p:cNvSpPr/>
          <p:nvPr/>
        </p:nvSpPr>
        <p:spPr>
          <a:xfrm>
            <a:off x="9871109" y="2330635"/>
            <a:ext cx="1002197" cy="400110"/>
          </a:xfrm>
          <a:prstGeom prst="rect">
            <a:avLst/>
          </a:prstGeom>
        </p:spPr>
        <p:txBody>
          <a:bodyPr wrap="none">
            <a:spAutoFit/>
          </a:bodyPr>
          <a:lstStyle/>
          <a:p>
            <a:r>
              <a:rPr lang="tr-TR" sz="2000" b="1" dirty="0">
                <a:solidFill>
                  <a:srgbClr val="231F20"/>
                </a:solidFill>
              </a:rPr>
              <a:t>ıspanak</a:t>
            </a:r>
          </a:p>
        </p:txBody>
      </p:sp>
      <p:sp>
        <p:nvSpPr>
          <p:cNvPr id="59" name="Dikdörtgen 58"/>
          <p:cNvSpPr/>
          <p:nvPr/>
        </p:nvSpPr>
        <p:spPr>
          <a:xfrm>
            <a:off x="8843834" y="2953493"/>
            <a:ext cx="771365" cy="400110"/>
          </a:xfrm>
          <a:prstGeom prst="rect">
            <a:avLst/>
          </a:prstGeom>
        </p:spPr>
        <p:txBody>
          <a:bodyPr wrap="none">
            <a:spAutoFit/>
          </a:bodyPr>
          <a:lstStyle/>
          <a:p>
            <a:r>
              <a:rPr lang="tr-TR" sz="2000" b="1" dirty="0">
                <a:solidFill>
                  <a:srgbClr val="231F20"/>
                </a:solidFill>
              </a:rPr>
              <a:t>üzüm</a:t>
            </a:r>
          </a:p>
        </p:txBody>
      </p:sp>
      <p:sp>
        <p:nvSpPr>
          <p:cNvPr id="60" name="Dikdörtgen 59"/>
          <p:cNvSpPr/>
          <p:nvPr/>
        </p:nvSpPr>
        <p:spPr>
          <a:xfrm>
            <a:off x="10197639" y="3289412"/>
            <a:ext cx="1110497" cy="400110"/>
          </a:xfrm>
          <a:prstGeom prst="rect">
            <a:avLst/>
          </a:prstGeom>
        </p:spPr>
        <p:txBody>
          <a:bodyPr wrap="none">
            <a:spAutoFit/>
          </a:bodyPr>
          <a:lstStyle/>
          <a:p>
            <a:r>
              <a:rPr lang="tr-TR" sz="2000" b="1" dirty="0">
                <a:solidFill>
                  <a:srgbClr val="231F20"/>
                </a:solidFill>
              </a:rPr>
              <a:t>domates</a:t>
            </a:r>
          </a:p>
        </p:txBody>
      </p:sp>
      <p:sp>
        <p:nvSpPr>
          <p:cNvPr id="61" name="Dikdörtgen 60"/>
          <p:cNvSpPr/>
          <p:nvPr/>
        </p:nvSpPr>
        <p:spPr>
          <a:xfrm>
            <a:off x="8682489" y="3930419"/>
            <a:ext cx="685572" cy="400110"/>
          </a:xfrm>
          <a:prstGeom prst="rect">
            <a:avLst/>
          </a:prstGeom>
        </p:spPr>
        <p:txBody>
          <a:bodyPr wrap="none">
            <a:spAutoFit/>
          </a:bodyPr>
          <a:lstStyle/>
          <a:p>
            <a:r>
              <a:rPr lang="tr-TR" sz="2000" b="1" dirty="0">
                <a:solidFill>
                  <a:srgbClr val="231F20"/>
                </a:solidFill>
              </a:rPr>
              <a:t>kiraz</a:t>
            </a:r>
          </a:p>
        </p:txBody>
      </p:sp>
      <p:sp>
        <p:nvSpPr>
          <p:cNvPr id="62" name="Dikdörtgen 61"/>
          <p:cNvSpPr/>
          <p:nvPr/>
        </p:nvSpPr>
        <p:spPr>
          <a:xfrm>
            <a:off x="9730550" y="4479238"/>
            <a:ext cx="747320" cy="369332"/>
          </a:xfrm>
          <a:prstGeom prst="rect">
            <a:avLst/>
          </a:prstGeom>
        </p:spPr>
        <p:txBody>
          <a:bodyPr wrap="none">
            <a:spAutoFit/>
          </a:bodyPr>
          <a:lstStyle/>
          <a:p>
            <a:r>
              <a:rPr lang="tr-TR" b="1" dirty="0">
                <a:solidFill>
                  <a:srgbClr val="231F20"/>
                </a:solidFill>
              </a:rPr>
              <a:t>marul</a:t>
            </a:r>
          </a:p>
        </p:txBody>
      </p:sp>
      <p:sp>
        <p:nvSpPr>
          <p:cNvPr id="63" name="Dikdörtgen 62"/>
          <p:cNvSpPr/>
          <p:nvPr/>
        </p:nvSpPr>
        <p:spPr>
          <a:xfrm>
            <a:off x="8120127" y="4810364"/>
            <a:ext cx="712054" cy="400110"/>
          </a:xfrm>
          <a:prstGeom prst="rect">
            <a:avLst/>
          </a:prstGeom>
        </p:spPr>
        <p:txBody>
          <a:bodyPr wrap="none">
            <a:spAutoFit/>
          </a:bodyPr>
          <a:lstStyle/>
          <a:p>
            <a:r>
              <a:rPr lang="tr-TR" sz="2000" b="1" dirty="0">
                <a:solidFill>
                  <a:srgbClr val="231F20"/>
                </a:solidFill>
              </a:rPr>
              <a:t>mısır</a:t>
            </a:r>
          </a:p>
        </p:txBody>
      </p:sp>
      <p:sp>
        <p:nvSpPr>
          <p:cNvPr id="64" name="Rectangle 13">
            <a:extLst>
              <a:ext uri="{FF2B5EF4-FFF2-40B4-BE49-F238E27FC236}">
                <a16:creationId xmlns:a16="http://schemas.microsoft.com/office/drawing/2014/main" id="{A157BF67-D332-034A-8614-8A0EDE6E17B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65" name="Metin kutusu 64">
            <a:extLst>
              <a:ext uri="{FF2B5EF4-FFF2-40B4-BE49-F238E27FC236}">
                <a16:creationId xmlns:a16="http://schemas.microsoft.com/office/drawing/2014/main" id="{0BE7CEED-7FBD-8543-A936-621F5D8AEA3B}"/>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9111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par>
                          <p:cTn id="17" fill="hold">
                            <p:stCondLst>
                              <p:cond delay="75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 fill="hold"/>
                                        <p:tgtEl>
                                          <p:spTgt spid="20"/>
                                        </p:tgtEl>
                                        <p:attrNameLst>
                                          <p:attrName>ppt_w</p:attrName>
                                        </p:attrNameLst>
                                      </p:cBhvr>
                                      <p:tavLst>
                                        <p:tav tm="0">
                                          <p:val>
                                            <p:fltVal val="0"/>
                                          </p:val>
                                        </p:tav>
                                        <p:tav tm="100000">
                                          <p:val>
                                            <p:strVal val="#ppt_w"/>
                                          </p:val>
                                        </p:tav>
                                      </p:tavLst>
                                    </p:anim>
                                    <p:anim calcmode="lin" valueType="num">
                                      <p:cBhvr>
                                        <p:cTn id="21" dur="100" fill="hold"/>
                                        <p:tgtEl>
                                          <p:spTgt spid="20"/>
                                        </p:tgtEl>
                                        <p:attrNameLst>
                                          <p:attrName>ppt_h</p:attrName>
                                        </p:attrNameLst>
                                      </p:cBhvr>
                                      <p:tavLst>
                                        <p:tav tm="0">
                                          <p:val>
                                            <p:fltVal val="0"/>
                                          </p:val>
                                        </p:tav>
                                        <p:tav tm="100000">
                                          <p:val>
                                            <p:strVal val="#ppt_h"/>
                                          </p:val>
                                        </p:tav>
                                      </p:tavLst>
                                    </p:anim>
                                    <p:animEffect transition="in" filter="fade">
                                      <p:cBhvr>
                                        <p:cTn id="22" dur="100"/>
                                        <p:tgtEl>
                                          <p:spTgt spid="20"/>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 fill="hold"/>
                                        <p:tgtEl>
                                          <p:spTgt spid="12"/>
                                        </p:tgtEl>
                                        <p:attrNameLst>
                                          <p:attrName>ppt_w</p:attrName>
                                        </p:attrNameLst>
                                      </p:cBhvr>
                                      <p:tavLst>
                                        <p:tav tm="0">
                                          <p:val>
                                            <p:fltVal val="0"/>
                                          </p:val>
                                        </p:tav>
                                        <p:tav tm="100000">
                                          <p:val>
                                            <p:strVal val="#ppt_w"/>
                                          </p:val>
                                        </p:tav>
                                      </p:tavLst>
                                    </p:anim>
                                    <p:anim calcmode="lin" valueType="num">
                                      <p:cBhvr>
                                        <p:cTn id="26" dur="100" fill="hold"/>
                                        <p:tgtEl>
                                          <p:spTgt spid="12"/>
                                        </p:tgtEl>
                                        <p:attrNameLst>
                                          <p:attrName>ppt_h</p:attrName>
                                        </p:attrNameLst>
                                      </p:cBhvr>
                                      <p:tavLst>
                                        <p:tav tm="0">
                                          <p:val>
                                            <p:fltVal val="0"/>
                                          </p:val>
                                        </p:tav>
                                        <p:tav tm="100000">
                                          <p:val>
                                            <p:strVal val="#ppt_h"/>
                                          </p:val>
                                        </p:tav>
                                      </p:tavLst>
                                    </p:anim>
                                    <p:animEffect transition="in" filter="fade">
                                      <p:cBhvr>
                                        <p:cTn id="27" dur="100"/>
                                        <p:tgtEl>
                                          <p:spTgt spid="12"/>
                                        </p:tgtEl>
                                      </p:cBhvr>
                                    </p:animEffect>
                                  </p:childTnLst>
                                </p:cTn>
                              </p:par>
                            </p:childTnLst>
                          </p:cTn>
                        </p:par>
                        <p:par>
                          <p:cTn id="28" fill="hold">
                            <p:stCondLst>
                              <p:cond delay="85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 fill="hold"/>
                                        <p:tgtEl>
                                          <p:spTgt spid="17"/>
                                        </p:tgtEl>
                                        <p:attrNameLst>
                                          <p:attrName>ppt_w</p:attrName>
                                        </p:attrNameLst>
                                      </p:cBhvr>
                                      <p:tavLst>
                                        <p:tav tm="0">
                                          <p:val>
                                            <p:fltVal val="0"/>
                                          </p:val>
                                        </p:tav>
                                        <p:tav tm="100000">
                                          <p:val>
                                            <p:strVal val="#ppt_w"/>
                                          </p:val>
                                        </p:tav>
                                      </p:tavLst>
                                    </p:anim>
                                    <p:anim calcmode="lin" valueType="num">
                                      <p:cBhvr>
                                        <p:cTn id="32" dur="100" fill="hold"/>
                                        <p:tgtEl>
                                          <p:spTgt spid="17"/>
                                        </p:tgtEl>
                                        <p:attrNameLst>
                                          <p:attrName>ppt_h</p:attrName>
                                        </p:attrNameLst>
                                      </p:cBhvr>
                                      <p:tavLst>
                                        <p:tav tm="0">
                                          <p:val>
                                            <p:fltVal val="0"/>
                                          </p:val>
                                        </p:tav>
                                        <p:tav tm="100000">
                                          <p:val>
                                            <p:strVal val="#ppt_h"/>
                                          </p:val>
                                        </p:tav>
                                      </p:tavLst>
                                    </p:anim>
                                    <p:animEffect transition="in" filter="fade">
                                      <p:cBhvr>
                                        <p:cTn id="33" dur="100"/>
                                        <p:tgtEl>
                                          <p:spTgt spid="17"/>
                                        </p:tgtEl>
                                      </p:cBhvr>
                                    </p:animEffect>
                                  </p:childTnLst>
                                </p:cTn>
                              </p:par>
                            </p:childTnLst>
                          </p:cTn>
                        </p:par>
                        <p:par>
                          <p:cTn id="34" fill="hold">
                            <p:stCondLst>
                              <p:cond delay="95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 fill="hold"/>
                                        <p:tgtEl>
                                          <p:spTgt spid="23"/>
                                        </p:tgtEl>
                                        <p:attrNameLst>
                                          <p:attrName>ppt_w</p:attrName>
                                        </p:attrNameLst>
                                      </p:cBhvr>
                                      <p:tavLst>
                                        <p:tav tm="0">
                                          <p:val>
                                            <p:fltVal val="0"/>
                                          </p:val>
                                        </p:tav>
                                        <p:tav tm="100000">
                                          <p:val>
                                            <p:strVal val="#ppt_w"/>
                                          </p:val>
                                        </p:tav>
                                      </p:tavLst>
                                    </p:anim>
                                    <p:anim calcmode="lin" valueType="num">
                                      <p:cBhvr>
                                        <p:cTn id="38" dur="100" fill="hold"/>
                                        <p:tgtEl>
                                          <p:spTgt spid="23"/>
                                        </p:tgtEl>
                                        <p:attrNameLst>
                                          <p:attrName>ppt_h</p:attrName>
                                        </p:attrNameLst>
                                      </p:cBhvr>
                                      <p:tavLst>
                                        <p:tav tm="0">
                                          <p:val>
                                            <p:fltVal val="0"/>
                                          </p:val>
                                        </p:tav>
                                        <p:tav tm="100000">
                                          <p:val>
                                            <p:strVal val="#ppt_h"/>
                                          </p:val>
                                        </p:tav>
                                      </p:tavLst>
                                    </p:anim>
                                    <p:animEffect transition="in" filter="fade">
                                      <p:cBhvr>
                                        <p:cTn id="39" dur="100"/>
                                        <p:tgtEl>
                                          <p:spTgt spid="23"/>
                                        </p:tgtEl>
                                      </p:cBhvr>
                                    </p:animEffect>
                                  </p:childTnLst>
                                </p:cTn>
                              </p:par>
                            </p:childTnLst>
                          </p:cTn>
                        </p:par>
                        <p:par>
                          <p:cTn id="40" fill="hold">
                            <p:stCondLst>
                              <p:cond delay="105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
                                        <p:tgtEl>
                                          <p:spTgt spid="27"/>
                                        </p:tgtEl>
                                      </p:cBhvr>
                                    </p:animEffect>
                                  </p:childTnLst>
                                </p:cTn>
                              </p:par>
                            </p:childTnLst>
                          </p:cTn>
                        </p:par>
                        <p:par>
                          <p:cTn id="44" fill="hold">
                            <p:stCondLst>
                              <p:cond delay="115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
                                        <p:tgtEl>
                                          <p:spTgt spid="32"/>
                                        </p:tgtEl>
                                      </p:cBhvr>
                                    </p:animEffect>
                                  </p:childTnLst>
                                </p:cTn>
                              </p:par>
                            </p:childTnLst>
                          </p:cTn>
                        </p:par>
                        <p:par>
                          <p:cTn id="48" fill="hold">
                            <p:stCondLst>
                              <p:cond delay="1250"/>
                            </p:stCondLst>
                            <p:childTnLst>
                              <p:par>
                                <p:cTn id="49" presetID="10"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
                                        <p:tgtEl>
                                          <p:spTgt spid="36"/>
                                        </p:tgtEl>
                                      </p:cBhvr>
                                    </p:animEffect>
                                  </p:childTnLst>
                                </p:cTn>
                              </p:par>
                            </p:childTnLst>
                          </p:cTn>
                        </p:par>
                        <p:par>
                          <p:cTn id="52" fill="hold">
                            <p:stCondLst>
                              <p:cond delay="135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
                                        <p:tgtEl>
                                          <p:spTgt spid="42"/>
                                        </p:tgtEl>
                                      </p:cBhvr>
                                    </p:animEffect>
                                  </p:childTnLst>
                                </p:cTn>
                              </p:par>
                            </p:childTnLst>
                          </p:cTn>
                        </p:par>
                        <p:par>
                          <p:cTn id="56" fill="hold">
                            <p:stCondLst>
                              <p:cond delay="145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
                                        <p:tgtEl>
                                          <p:spTgt spid="50"/>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
                                        <p:tgtEl>
                                          <p:spTgt spid="59"/>
                                        </p:tgtEl>
                                      </p:cBhvr>
                                    </p:animEffect>
                                  </p:childTnLst>
                                </p:cTn>
                              </p:par>
                            </p:childTnLst>
                          </p:cTn>
                        </p:par>
                        <p:par>
                          <p:cTn id="64" fill="hold">
                            <p:stCondLst>
                              <p:cond delay="1550"/>
                            </p:stCondLst>
                            <p:childTnLst>
                              <p:par>
                                <p:cTn id="65" presetID="10" presetClass="entr" presetSubtype="0"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
                                        <p:tgtEl>
                                          <p:spTgt spid="53"/>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
                                        <p:tgtEl>
                                          <p:spTgt spid="57"/>
                                        </p:tgtEl>
                                      </p:cBhvr>
                                    </p:animEffect>
                                  </p:childTnLst>
                                </p:cTn>
                              </p:par>
                            </p:childTnLst>
                          </p:cTn>
                        </p:par>
                        <p:par>
                          <p:cTn id="72" fill="hold">
                            <p:stCondLst>
                              <p:cond delay="1650"/>
                            </p:stCondLst>
                            <p:childTnLst>
                              <p:par>
                                <p:cTn id="73" presetID="10" presetClass="entr" presetSubtype="0"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
                                        <p:tgtEl>
                                          <p:spTgt spid="58"/>
                                        </p:tgtEl>
                                      </p:cBhvr>
                                    </p:animEffect>
                                  </p:childTnLst>
                                </p:cTn>
                              </p:par>
                            </p:childTnLst>
                          </p:cTn>
                        </p:par>
                        <p:par>
                          <p:cTn id="76" fill="hold">
                            <p:stCondLst>
                              <p:cond delay="1700"/>
                            </p:stCondLst>
                            <p:childTnLst>
                              <p:par>
                                <p:cTn id="77" presetID="10" presetClass="entr" presetSubtype="0" fill="hold" grpId="0"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
                                        <p:tgtEl>
                                          <p:spTgt spid="62"/>
                                        </p:tgtEl>
                                      </p:cBhvr>
                                    </p:animEffect>
                                  </p:childTnLst>
                                </p:cTn>
                              </p:par>
                            </p:childTnLst>
                          </p:cTn>
                        </p:par>
                        <p:par>
                          <p:cTn id="80" fill="hold">
                            <p:stCondLst>
                              <p:cond delay="1750"/>
                            </p:stCondLst>
                            <p:childTnLst>
                              <p:par>
                                <p:cTn id="81" presetID="10"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
                                        <p:tgtEl>
                                          <p:spTgt spid="54"/>
                                        </p:tgtEl>
                                      </p:cBhvr>
                                    </p:animEffect>
                                  </p:childTnLst>
                                </p:cTn>
                              </p:par>
                            </p:childTnLst>
                          </p:cTn>
                        </p:par>
                        <p:par>
                          <p:cTn id="84" fill="hold">
                            <p:stCondLst>
                              <p:cond delay="1800"/>
                            </p:stCondLst>
                            <p:childTnLst>
                              <p:par>
                                <p:cTn id="85" presetID="10" presetClass="entr" presetSubtype="0"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
                                        <p:tgtEl>
                                          <p:spTgt spid="63"/>
                                        </p:tgtEl>
                                      </p:cBhvr>
                                    </p:animEffect>
                                  </p:childTnLst>
                                </p:cTn>
                              </p:par>
                            </p:childTnLst>
                          </p:cTn>
                        </p:par>
                        <p:par>
                          <p:cTn id="88" fill="hold">
                            <p:stCondLst>
                              <p:cond delay="1850"/>
                            </p:stCondLst>
                            <p:childTnLst>
                              <p:par>
                                <p:cTn id="89" presetID="10" presetClass="entr" presetSubtype="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
                                        <p:tgtEl>
                                          <p:spTgt spid="52"/>
                                        </p:tgtEl>
                                      </p:cBhvr>
                                    </p:animEffect>
                                  </p:childTnLst>
                                </p:cTn>
                              </p:par>
                            </p:childTnLst>
                          </p:cTn>
                        </p:par>
                        <p:par>
                          <p:cTn id="92" fill="hold">
                            <p:stCondLst>
                              <p:cond delay="1900"/>
                            </p:stCondLst>
                            <p:childTnLst>
                              <p:par>
                                <p:cTn id="93" presetID="10" presetClass="entr" presetSubtype="0"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50"/>
                                        <p:tgtEl>
                                          <p:spTgt spid="60"/>
                                        </p:tgtEl>
                                      </p:cBhvr>
                                    </p:animEffect>
                                  </p:childTnLst>
                                </p:cTn>
                              </p:par>
                            </p:childTnLst>
                          </p:cTn>
                        </p:par>
                        <p:par>
                          <p:cTn id="96" fill="hold">
                            <p:stCondLst>
                              <p:cond delay="1950"/>
                            </p:stCondLst>
                            <p:childTnLst>
                              <p:par>
                                <p:cTn id="97" presetID="10" presetClass="entr" presetSubtype="0" fill="hold" grpId="0" nodeType="after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50"/>
                                        <p:tgtEl>
                                          <p:spTgt spid="55"/>
                                        </p:tgtEl>
                                      </p:cBhvr>
                                    </p:animEffec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
                                        <p:tgtEl>
                                          <p:spTgt spid="61"/>
                                        </p:tgtEl>
                                      </p:cBhvr>
                                    </p:animEffect>
                                  </p:childTnLst>
                                </p:cTn>
                              </p:par>
                            </p:childTnLst>
                          </p:cTn>
                        </p:par>
                        <p:par>
                          <p:cTn id="104" fill="hold">
                            <p:stCondLst>
                              <p:cond delay="2050"/>
                            </p:stCondLst>
                            <p:childTnLst>
                              <p:par>
                                <p:cTn id="105" presetID="10" presetClass="entr" presetSubtype="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
                                        <p:tgtEl>
                                          <p:spTgt spid="56"/>
                                        </p:tgtEl>
                                      </p:cBhvr>
                                    </p:animEffect>
                                  </p:childTnLst>
                                </p:cTn>
                              </p:par>
                            </p:childTnLst>
                          </p:cTn>
                        </p:par>
                        <p:par>
                          <p:cTn id="108" fill="hold">
                            <p:stCondLst>
                              <p:cond delay="2100"/>
                            </p:stCondLst>
                            <p:childTnLst>
                              <p:par>
                                <p:cTn id="109" presetID="10" presetClass="entr" presetSubtype="0" fill="hold" grpId="0"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1"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81646" cy="1015663"/>
          </a:xfrm>
          <a:prstGeom prst="rect">
            <a:avLst/>
          </a:prstGeom>
          <a:noFill/>
        </p:spPr>
        <p:txBody>
          <a:bodyPr wrap="none" rtlCol="0">
            <a:spAutoFit/>
          </a:bodyPr>
          <a:lstStyle/>
          <a:p>
            <a:r>
              <a:rPr lang="tr-TR" sz="6000" b="1" dirty="0"/>
              <a:t>Fastfood ve </a:t>
            </a:r>
            <a:r>
              <a:rPr lang="tr-TR" sz="6000" b="1" dirty="0" err="1"/>
              <a:t>Obezite</a:t>
            </a:r>
            <a:endParaRPr lang="tr-TR" sz="60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862322"/>
          </a:xfrm>
          <a:prstGeom prst="rect">
            <a:avLst/>
          </a:prstGeom>
        </p:spPr>
        <p:txBody>
          <a:bodyPr>
            <a:spAutoFit/>
          </a:bodyPr>
          <a:lstStyle/>
          <a:p>
            <a:r>
              <a:rPr lang="tr-TR" dirty="0">
                <a:solidFill>
                  <a:srgbClr val="575757"/>
                </a:solidFill>
              </a:rPr>
              <a:t>Hamburger, gazlı içecekler, yağlı yiyecekler (patates kızartması), abur cubur ürünler (özellikle şekerleme, çikolata ve cips)  tüketmek sağlığımıza zarar verir. </a:t>
            </a:r>
          </a:p>
          <a:p>
            <a:endParaRPr lang="tr-TR" dirty="0">
              <a:solidFill>
                <a:srgbClr val="575757"/>
              </a:solidFill>
            </a:endParaRPr>
          </a:p>
          <a:p>
            <a:r>
              <a:rPr lang="tr-TR" dirty="0">
                <a:solidFill>
                  <a:srgbClr val="575757"/>
                </a:solidFill>
              </a:rPr>
              <a:t>Bu ürünler karnımızı doyurabilir fakat bu, bedenimizin ihtiyaç duyduğu gıdayı aldığımız anlamına gelmez. Dolayısıyla vücudumuz zayıf düşer ve kolay hastalanırız. </a:t>
            </a:r>
          </a:p>
          <a:p>
            <a:endParaRPr lang="tr-TR" dirty="0">
              <a:solidFill>
                <a:srgbClr val="575757"/>
              </a:solidFill>
            </a:endParaRPr>
          </a:p>
          <a:p>
            <a:r>
              <a:rPr lang="tr-TR" dirty="0">
                <a:solidFill>
                  <a:srgbClr val="575757"/>
                </a:solidFill>
              </a:rPr>
              <a:t>Sağlıksız beslenmenin sonucundaysa kronik hastalıklar ve kalp-damar sistemi hastalıklarının oluşma riski artar. </a:t>
            </a:r>
          </a:p>
        </p:txBody>
      </p:sp>
      <p:sp>
        <p:nvSpPr>
          <p:cNvPr id="16" name="Rectangle 13">
            <a:extLst>
              <a:ext uri="{FF2B5EF4-FFF2-40B4-BE49-F238E27FC236}">
                <a16:creationId xmlns:a16="http://schemas.microsoft.com/office/drawing/2014/main" id="{71AC3ABC-1F84-8448-9CEC-14F36E6655E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AD94219F-00CD-AD49-A9CA-58F1D1E9302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22655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TotalTime>
  <Words>2956</Words>
  <Application>Microsoft Office PowerPoint</Application>
  <PresentationFormat>Geniş ekran</PresentationFormat>
  <Paragraphs>490</Paragraphs>
  <Slides>49</Slides>
  <Notes>48</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49</vt:i4>
      </vt:variant>
    </vt:vector>
  </HeadingPairs>
  <TitlesOfParts>
    <vt:vector size="54" baseType="lpstr">
      <vt:lpstr>Arial</vt:lpstr>
      <vt:lpstr>Calibri</vt:lpstr>
      <vt:lpstr>Calibri Light</vt:lpstr>
      <vt:lpstr>Courier New</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İclal Işık</cp:lastModifiedBy>
  <cp:revision>341</cp:revision>
  <dcterms:created xsi:type="dcterms:W3CDTF">2016-11-17T08:54:28Z</dcterms:created>
  <dcterms:modified xsi:type="dcterms:W3CDTF">2023-08-10T14:09:52Z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